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6" r:id="rId2"/>
    <p:sldId id="257" r:id="rId3"/>
    <p:sldId id="286" r:id="rId4"/>
    <p:sldId id="285" r:id="rId5"/>
    <p:sldId id="270" r:id="rId6"/>
    <p:sldId id="287" r:id="rId7"/>
    <p:sldId id="258" r:id="rId8"/>
    <p:sldId id="265" r:id="rId9"/>
    <p:sldId id="271" r:id="rId10"/>
    <p:sldId id="272" r:id="rId11"/>
    <p:sldId id="273" r:id="rId12"/>
    <p:sldId id="274" r:id="rId13"/>
    <p:sldId id="275" r:id="rId14"/>
    <p:sldId id="276" r:id="rId15"/>
    <p:sldId id="289" r:id="rId16"/>
    <p:sldId id="292" r:id="rId17"/>
    <p:sldId id="293" r:id="rId18"/>
    <p:sldId id="294" r:id="rId19"/>
    <p:sldId id="288" r:id="rId20"/>
    <p:sldId id="266" r:id="rId21"/>
    <p:sldId id="277" r:id="rId22"/>
    <p:sldId id="279" r:id="rId23"/>
    <p:sldId id="280" r:id="rId24"/>
    <p:sldId id="282" r:id="rId25"/>
    <p:sldId id="283" r:id="rId26"/>
    <p:sldId id="284" r:id="rId27"/>
    <p:sldId id="278" r:id="rId28"/>
    <p:sldId id="269" r:id="rId29"/>
    <p:sldId id="267" r:id="rId30"/>
    <p:sldId id="296" r:id="rId31"/>
    <p:sldId id="297" r:id="rId32"/>
    <p:sldId id="298" r:id="rId33"/>
    <p:sldId id="299" r:id="rId34"/>
    <p:sldId id="300" r:id="rId35"/>
    <p:sldId id="301" r:id="rId36"/>
    <p:sldId id="302" r:id="rId37"/>
    <p:sldId id="303" r:id="rId38"/>
    <p:sldId id="268" r:id="rId3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9643E32-3BF8-4783-B3B1-13A6E6CAED52}" v="98" dt="2024-11-13T10:03:56.06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0" d="100"/>
          <a:sy n="80" d="100"/>
        </p:scale>
        <p:origin x="710"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en-US"/>
              <a:t>Click to edit Master title style</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B61BEF0D-F0BB-DE4B-95CE-6DB70DBA9567}" type="datetimeFigureOut">
              <a:rPr lang="en-US" smtClean="0"/>
              <a:pPr/>
              <a:t>11/12/2024</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213223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089890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04672" y="320040"/>
            <a:ext cx="3657600" cy="320040"/>
          </a:xfrm>
        </p:spPr>
        <p:txBody>
          <a:bodyPr/>
          <a:lstStyle/>
          <a:p>
            <a:fld id="{B61BEF0D-F0BB-DE4B-95CE-6DB70DBA9567}" type="datetimeFigureOut">
              <a:rPr lang="en-US" smtClean="0"/>
              <a:pPr/>
              <a:t>11/12/2024</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410826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80107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04672" y="320040"/>
            <a:ext cx="3657600" cy="320040"/>
          </a:xfrm>
        </p:spPr>
        <p:txBody>
          <a:bodyPr/>
          <a:lstStyle/>
          <a:p>
            <a:fld id="{B61BEF0D-F0BB-DE4B-95CE-6DB70DBA9567}" type="datetimeFigureOut">
              <a:rPr lang="en-US" smtClean="0"/>
              <a:pPr/>
              <a:t>11/12/2024</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182517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804672" y="320040"/>
            <a:ext cx="3657600" cy="320040"/>
          </a:xfrm>
        </p:spPr>
        <p:txBody>
          <a:bodyPr/>
          <a:lstStyle/>
          <a:p>
            <a:fld id="{B61BEF0D-F0BB-DE4B-95CE-6DB70DBA9567}" type="datetimeFigureOut">
              <a:rPr lang="en-US" smtClean="0"/>
              <a:pPr/>
              <a:t>11/12/2024</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954954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5125305" y="1488985"/>
            <a:ext cx="6264350" cy="169685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118447" y="4351687"/>
            <a:ext cx="6265588" cy="17040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804672" y="320040"/>
            <a:ext cx="3657600" cy="320040"/>
          </a:xfrm>
        </p:spPr>
        <p:txBody>
          <a:bodyPr/>
          <a:lstStyle/>
          <a:p>
            <a:fld id="{B61BEF0D-F0BB-DE4B-95CE-6DB70DBA9567}" type="datetimeFigureOut">
              <a:rPr lang="en-US" smtClean="0"/>
              <a:pPr/>
              <a:t>11/12/2024</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499116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11/12/2024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139648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B61BEF0D-F0BB-DE4B-95CE-6DB70DBA9567}" type="datetimeFigureOut">
              <a:rPr lang="en-US" smtClean="0"/>
              <a:pPr/>
              <a:t>11/12/2024</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337667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11/12/2024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329988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04672" y="320040"/>
            <a:ext cx="3657600" cy="320040"/>
          </a:xfrm>
        </p:spPr>
        <p:txBody>
          <a:bodyPr/>
          <a:lstStyle/>
          <a:p>
            <a:fld id="{B61BEF0D-F0BB-DE4B-95CE-6DB70DBA9567}" type="datetimeFigureOut">
              <a:rPr lang="en-US" smtClean="0"/>
              <a:pPr/>
              <a:t>11/12/2024</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139970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B61BEF0D-F0BB-DE4B-95CE-6DB70DBA9567}" type="datetimeFigureOut">
              <a:rPr lang="en-US" smtClean="0"/>
              <a:pPr/>
              <a:t>11/12/2024</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92806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904BE49-D42F-4F46-B6D8-2F31712168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D57C06C8-18BE-4336-B9E0-3E15ACC93BA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29674" y="-59376"/>
            <a:ext cx="12515851" cy="6923798"/>
            <a:chOff x="-329674" y="-51881"/>
            <a:chExt cx="12515851" cy="6923798"/>
          </a:xfrm>
        </p:grpSpPr>
        <p:sp>
          <p:nvSpPr>
            <p:cNvPr id="13" name="Freeform 5">
              <a:extLst>
                <a:ext uri="{FF2B5EF4-FFF2-40B4-BE49-F238E27FC236}">
                  <a16:creationId xmlns:a16="http://schemas.microsoft.com/office/drawing/2014/main" id="{C1C39E9B-4917-47D7-B9CB-56480F8876F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329674" y="1298404"/>
              <a:ext cx="9702800" cy="5573512"/>
            </a:xfrm>
            <a:custGeom>
              <a:avLst/>
              <a:gdLst>
                <a:gd name="T0" fmla="*/ 1752 w 2038"/>
                <a:gd name="T1" fmla="*/ 1169 h 1169"/>
                <a:gd name="T2" fmla="*/ 1487 w 2038"/>
                <a:gd name="T3" fmla="*/ 334 h 1169"/>
                <a:gd name="T4" fmla="*/ 860 w 2038"/>
                <a:gd name="T5" fmla="*/ 22 h 1169"/>
                <a:gd name="T6" fmla="*/ 199 w 2038"/>
                <a:gd name="T7" fmla="*/ 318 h 1169"/>
                <a:gd name="T8" fmla="*/ 399 w 2038"/>
                <a:gd name="T9" fmla="*/ 1165 h 1169"/>
              </a:gdLst>
              <a:ahLst/>
              <a:cxnLst>
                <a:cxn ang="0">
                  <a:pos x="T0" y="T1"/>
                </a:cxn>
                <a:cxn ang="0">
                  <a:pos x="T2" y="T3"/>
                </a:cxn>
                <a:cxn ang="0">
                  <a:pos x="T4" y="T5"/>
                </a:cxn>
                <a:cxn ang="0">
                  <a:pos x="T6" y="T7"/>
                </a:cxn>
                <a:cxn ang="0">
                  <a:pos x="T8" y="T9"/>
                </a:cxn>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 name="Freeform 6">
              <a:extLst>
                <a:ext uri="{FF2B5EF4-FFF2-40B4-BE49-F238E27FC236}">
                  <a16:creationId xmlns:a16="http://schemas.microsoft.com/office/drawing/2014/main" id="{5F7200AE-DDFE-46D2-ABCA-99906B970ED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70451" y="2018236"/>
              <a:ext cx="7373938" cy="4848892"/>
            </a:xfrm>
            <a:custGeom>
              <a:avLst/>
              <a:gdLst>
                <a:gd name="T0" fmla="*/ 1025 w 1549"/>
                <a:gd name="T1" fmla="*/ 1016 h 1017"/>
                <a:gd name="T2" fmla="*/ 1443 w 1549"/>
                <a:gd name="T3" fmla="*/ 592 h 1017"/>
                <a:gd name="T4" fmla="*/ 782 w 1549"/>
                <a:gd name="T5" fmla="*/ 53 h 1017"/>
                <a:gd name="T6" fmla="*/ 150 w 1549"/>
                <a:gd name="T7" fmla="*/ 329 h 1017"/>
                <a:gd name="T8" fmla="*/ 477 w 1549"/>
                <a:gd name="T9" fmla="*/ 1017 h 1017"/>
              </a:gdLst>
              <a:ahLst/>
              <a:cxnLst>
                <a:cxn ang="0">
                  <a:pos x="T0" y="T1"/>
                </a:cxn>
                <a:cxn ang="0">
                  <a:pos x="T2" y="T3"/>
                </a:cxn>
                <a:cxn ang="0">
                  <a:pos x="T4" y="T5"/>
                </a:cxn>
                <a:cxn ang="0">
                  <a:pos x="T6" y="T7"/>
                </a:cxn>
                <a:cxn ang="0">
                  <a:pos x="T8" y="T9"/>
                </a:cxn>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 name="Freeform 7">
              <a:extLst>
                <a:ext uri="{FF2B5EF4-FFF2-40B4-BE49-F238E27FC236}">
                  <a16:creationId xmlns:a16="http://schemas.microsoft.com/office/drawing/2014/main" id="{CAC40760-2393-4FAE-9A58-F4CDC067162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251351" y="1788400"/>
              <a:ext cx="8035925" cy="5083516"/>
            </a:xfrm>
            <a:custGeom>
              <a:avLst/>
              <a:gdLst>
                <a:gd name="T0" fmla="*/ 1302 w 1688"/>
                <a:gd name="T1" fmla="*/ 1066 h 1066"/>
                <a:gd name="T2" fmla="*/ 1613 w 1688"/>
                <a:gd name="T3" fmla="*/ 850 h 1066"/>
                <a:gd name="T4" fmla="*/ 1517 w 1688"/>
                <a:gd name="T5" fmla="*/ 471 h 1066"/>
                <a:gd name="T6" fmla="*/ 798 w 1688"/>
                <a:gd name="T7" fmla="*/ 28 h 1066"/>
                <a:gd name="T8" fmla="*/ 181 w 1688"/>
                <a:gd name="T9" fmla="*/ 333 h 1066"/>
                <a:gd name="T10" fmla="*/ 420 w 1688"/>
                <a:gd name="T11" fmla="*/ 1066 h 1066"/>
              </a:gdLst>
              <a:ahLst/>
              <a:cxnLst>
                <a:cxn ang="0">
                  <a:pos x="T0" y="T1"/>
                </a:cxn>
                <a:cxn ang="0">
                  <a:pos x="T2" y="T3"/>
                </a:cxn>
                <a:cxn ang="0">
                  <a:pos x="T4" y="T5"/>
                </a:cxn>
                <a:cxn ang="0">
                  <a:pos x="T6" y="T7"/>
                </a:cxn>
                <a:cxn ang="0">
                  <a:pos x="T8" y="T9"/>
                </a:cxn>
                <a:cxn ang="0">
                  <a:pos x="T10" y="T11"/>
                </a:cxn>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 name="Freeform 8">
              <a:extLst>
                <a:ext uri="{FF2B5EF4-FFF2-40B4-BE49-F238E27FC236}">
                  <a16:creationId xmlns:a16="http://schemas.microsoft.com/office/drawing/2014/main" id="{1080422B-1649-4C8E-9459-42142436096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1" y="549842"/>
              <a:ext cx="10334625" cy="6322075"/>
            </a:xfrm>
            <a:custGeom>
              <a:avLst/>
              <a:gdLst>
                <a:gd name="T0" fmla="*/ 1873 w 2171"/>
                <a:gd name="T1" fmla="*/ 1326 h 1326"/>
                <a:gd name="T2" fmla="*/ 1609 w 2171"/>
                <a:gd name="T3" fmla="*/ 473 h 1326"/>
                <a:gd name="T4" fmla="*/ 880 w 2171"/>
                <a:gd name="T5" fmla="*/ 63 h 1326"/>
                <a:gd name="T6" fmla="*/ 0 w 2171"/>
                <a:gd name="T7" fmla="*/ 423 h 1326"/>
              </a:gdLst>
              <a:ahLst/>
              <a:cxnLst>
                <a:cxn ang="0">
                  <a:pos x="T0" y="T1"/>
                </a:cxn>
                <a:cxn ang="0">
                  <a:pos x="T2" y="T3"/>
                </a:cxn>
                <a:cxn ang="0">
                  <a:pos x="T4" y="T5"/>
                </a:cxn>
                <a:cxn ang="0">
                  <a:pos x="T6" y="T7"/>
                </a:cxn>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 name="Freeform 9">
              <a:extLst>
                <a:ext uri="{FF2B5EF4-FFF2-40B4-BE49-F238E27FC236}">
                  <a16:creationId xmlns:a16="http://schemas.microsoft.com/office/drawing/2014/main" id="{0136A7BD-0DB3-401B-A6AB-38BD30D1006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3701" y="6186246"/>
              <a:ext cx="504825" cy="681527"/>
            </a:xfrm>
            <a:custGeom>
              <a:avLst/>
              <a:gdLst>
                <a:gd name="T0" fmla="*/ 0 w 106"/>
                <a:gd name="T1" fmla="*/ 0 h 143"/>
                <a:gd name="T2" fmla="*/ 106 w 106"/>
                <a:gd name="T3" fmla="*/ 143 h 143"/>
              </a:gdLst>
              <a:ahLst/>
              <a:cxnLst>
                <a:cxn ang="0">
                  <a:pos x="T0" y="T1"/>
                </a:cxn>
                <a:cxn ang="0">
                  <a:pos x="T2" y="T3"/>
                </a:cxn>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 name="Freeform 10">
              <a:extLst>
                <a:ext uri="{FF2B5EF4-FFF2-40B4-BE49-F238E27FC236}">
                  <a16:creationId xmlns:a16="http://schemas.microsoft.com/office/drawing/2014/main" id="{FD037346-242B-41AF-8CF5-C35284CA241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1" y="-51881"/>
              <a:ext cx="11091863" cy="6923796"/>
            </a:xfrm>
            <a:custGeom>
              <a:avLst/>
              <a:gdLst>
                <a:gd name="T0" fmla="*/ 2046 w 2330"/>
                <a:gd name="T1" fmla="*/ 1452 h 1452"/>
                <a:gd name="T2" fmla="*/ 1813 w 2330"/>
                <a:gd name="T3" fmla="*/ 601 h 1452"/>
                <a:gd name="T4" fmla="*/ 956 w 2330"/>
                <a:gd name="T5" fmla="*/ 97 h 1452"/>
                <a:gd name="T6" fmla="*/ 0 w 2330"/>
                <a:gd name="T7" fmla="*/ 366 h 1452"/>
              </a:gdLst>
              <a:ahLst/>
              <a:cxnLst>
                <a:cxn ang="0">
                  <a:pos x="T0" y="T1"/>
                </a:cxn>
                <a:cxn ang="0">
                  <a:pos x="T2" y="T3"/>
                </a:cxn>
                <a:cxn ang="0">
                  <a:pos x="T4" y="T5"/>
                </a:cxn>
                <a:cxn ang="0">
                  <a:pos x="T6" y="T7"/>
                </a:cxn>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 name="Freeform 11">
              <a:extLst>
                <a:ext uri="{FF2B5EF4-FFF2-40B4-BE49-F238E27FC236}">
                  <a16:creationId xmlns:a16="http://schemas.microsoft.com/office/drawing/2014/main" id="{238EBF94-0BBF-4BAE-AE27-729E3AC135E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426601" y="5579"/>
              <a:ext cx="5788025" cy="6847184"/>
            </a:xfrm>
            <a:custGeom>
              <a:avLst/>
              <a:gdLst>
                <a:gd name="T0" fmla="*/ 1094 w 1216"/>
                <a:gd name="T1" fmla="*/ 1436 h 1436"/>
                <a:gd name="T2" fmla="*/ 709 w 1216"/>
                <a:gd name="T3" fmla="*/ 551 h 1436"/>
                <a:gd name="T4" fmla="*/ 0 w 1216"/>
                <a:gd name="T5" fmla="*/ 0 h 1436"/>
              </a:gdLst>
              <a:ahLst/>
              <a:cxnLst>
                <a:cxn ang="0">
                  <a:pos x="T0" y="T1"/>
                </a:cxn>
                <a:cxn ang="0">
                  <a:pos x="T2" y="T3"/>
                </a:cxn>
                <a:cxn ang="0">
                  <a:pos x="T4" y="T5"/>
                </a:cxn>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 name="Freeform 12">
              <a:extLst>
                <a:ext uri="{FF2B5EF4-FFF2-40B4-BE49-F238E27FC236}">
                  <a16:creationId xmlns:a16="http://schemas.microsoft.com/office/drawing/2014/main" id="{3940EFD7-EB1A-47AF-9DC9-7D4FCC6011E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1" y="5579"/>
              <a:ext cx="1057275" cy="614491"/>
            </a:xfrm>
            <a:custGeom>
              <a:avLst/>
              <a:gdLst>
                <a:gd name="T0" fmla="*/ 222 w 222"/>
                <a:gd name="T1" fmla="*/ 0 h 129"/>
                <a:gd name="T2" fmla="*/ 0 w 222"/>
                <a:gd name="T3" fmla="*/ 129 h 129"/>
              </a:gdLst>
              <a:ahLst/>
              <a:cxnLst>
                <a:cxn ang="0">
                  <a:pos x="T0" y="T1"/>
                </a:cxn>
                <a:cxn ang="0">
                  <a:pos x="T2" y="T3"/>
                </a:cxn>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 name="Freeform 13">
              <a:extLst>
                <a:ext uri="{FF2B5EF4-FFF2-40B4-BE49-F238E27FC236}">
                  <a16:creationId xmlns:a16="http://schemas.microsoft.com/office/drawing/2014/main" id="{6BAA7A10-98A8-4931-9BE2-B573EB37678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21889" y="5579"/>
              <a:ext cx="5588000" cy="6866337"/>
            </a:xfrm>
            <a:custGeom>
              <a:avLst/>
              <a:gdLst>
                <a:gd name="T0" fmla="*/ 1067 w 1174"/>
                <a:gd name="T1" fmla="*/ 1440 h 1440"/>
                <a:gd name="T2" fmla="*/ 698 w 1174"/>
                <a:gd name="T3" fmla="*/ 577 h 1440"/>
                <a:gd name="T4" fmla="*/ 0 w 1174"/>
                <a:gd name="T5" fmla="*/ 0 h 1440"/>
              </a:gdLst>
              <a:ahLst/>
              <a:cxnLst>
                <a:cxn ang="0">
                  <a:pos x="T0" y="T1"/>
                </a:cxn>
                <a:cxn ang="0">
                  <a:pos x="T2" y="T3"/>
                </a:cxn>
                <a:cxn ang="0">
                  <a:pos x="T4" y="T5"/>
                </a:cxn>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 name="Freeform 14">
              <a:extLst>
                <a:ext uri="{FF2B5EF4-FFF2-40B4-BE49-F238E27FC236}">
                  <a16:creationId xmlns:a16="http://schemas.microsoft.com/office/drawing/2014/main" id="{420223F5-34A9-4388-AF7B-38C76242FCB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3701" y="790"/>
              <a:ext cx="595313" cy="352734"/>
            </a:xfrm>
            <a:custGeom>
              <a:avLst/>
              <a:gdLst>
                <a:gd name="T0" fmla="*/ 125 w 125"/>
                <a:gd name="T1" fmla="*/ 0 h 74"/>
                <a:gd name="T2" fmla="*/ 0 w 125"/>
                <a:gd name="T3" fmla="*/ 74 h 74"/>
              </a:gdLst>
              <a:ahLst/>
              <a:cxnLst>
                <a:cxn ang="0">
                  <a:pos x="T0" y="T1"/>
                </a:cxn>
                <a:cxn ang="0">
                  <a:pos x="T2" y="T3"/>
                </a:cxn>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 name="Freeform 15">
              <a:extLst>
                <a:ext uri="{FF2B5EF4-FFF2-40B4-BE49-F238E27FC236}">
                  <a16:creationId xmlns:a16="http://schemas.microsoft.com/office/drawing/2014/main" id="{3CC9C746-C646-4363-B3D3-349B5C18C38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012389" y="5579"/>
              <a:ext cx="5497513" cy="6866337"/>
            </a:xfrm>
            <a:custGeom>
              <a:avLst/>
              <a:gdLst>
                <a:gd name="T0" fmla="*/ 1056 w 1155"/>
                <a:gd name="T1" fmla="*/ 1440 h 1440"/>
                <a:gd name="T2" fmla="*/ 686 w 1155"/>
                <a:gd name="T3" fmla="*/ 580 h 1440"/>
                <a:gd name="T4" fmla="*/ 0 w 1155"/>
                <a:gd name="T5" fmla="*/ 0 h 1440"/>
              </a:gdLst>
              <a:ahLst/>
              <a:cxnLst>
                <a:cxn ang="0">
                  <a:pos x="T0" y="T1"/>
                </a:cxn>
                <a:cxn ang="0">
                  <a:pos x="T2" y="T3"/>
                </a:cxn>
                <a:cxn ang="0">
                  <a:pos x="T4" y="T5"/>
                </a:cxn>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 name="Freeform 16">
              <a:extLst>
                <a:ext uri="{FF2B5EF4-FFF2-40B4-BE49-F238E27FC236}">
                  <a16:creationId xmlns:a16="http://schemas.microsoft.com/office/drawing/2014/main" id="{3EAA5BC5-AB13-4C8E-9D9D-05DE777C5F2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1" y="5579"/>
              <a:ext cx="357188" cy="213875"/>
            </a:xfrm>
            <a:custGeom>
              <a:avLst/>
              <a:gdLst>
                <a:gd name="T0" fmla="*/ 75 w 75"/>
                <a:gd name="T1" fmla="*/ 0 h 45"/>
                <a:gd name="T2" fmla="*/ 0 w 75"/>
                <a:gd name="T3" fmla="*/ 45 h 45"/>
              </a:gdLst>
              <a:ahLst/>
              <a:cxnLst>
                <a:cxn ang="0">
                  <a:pos x="T0" y="T1"/>
                </a:cxn>
                <a:cxn ang="0">
                  <a:pos x="T2" y="T3"/>
                </a:cxn>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 name="Freeform 17">
              <a:extLst>
                <a:ext uri="{FF2B5EF4-FFF2-40B4-BE49-F238E27FC236}">
                  <a16:creationId xmlns:a16="http://schemas.microsoft.com/office/drawing/2014/main" id="{500FC397-0569-4EC4-926A-DDD62AC4959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210826" y="790"/>
              <a:ext cx="5522913" cy="6871126"/>
            </a:xfrm>
            <a:custGeom>
              <a:avLst/>
              <a:gdLst>
                <a:gd name="T0" fmla="*/ 1053 w 1160"/>
                <a:gd name="T1" fmla="*/ 1441 h 1441"/>
                <a:gd name="T2" fmla="*/ 705 w 1160"/>
                <a:gd name="T3" fmla="*/ 599 h 1441"/>
                <a:gd name="T4" fmla="*/ 0 w 1160"/>
                <a:gd name="T5" fmla="*/ 0 h 1441"/>
              </a:gdLst>
              <a:ahLst/>
              <a:cxnLst>
                <a:cxn ang="0">
                  <a:pos x="T0" y="T1"/>
                </a:cxn>
                <a:cxn ang="0">
                  <a:pos x="T2" y="T3"/>
                </a:cxn>
                <a:cxn ang="0">
                  <a:pos x="T4" y="T5"/>
                </a:cxn>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 name="Freeform 18">
              <a:extLst>
                <a:ext uri="{FF2B5EF4-FFF2-40B4-BE49-F238E27FC236}">
                  <a16:creationId xmlns:a16="http://schemas.microsoft.com/office/drawing/2014/main" id="{284FF041-FE7D-47CD-830F-7FABF41C7C7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463239" y="5579"/>
              <a:ext cx="5413375" cy="6866337"/>
            </a:xfrm>
            <a:custGeom>
              <a:avLst/>
              <a:gdLst>
                <a:gd name="T0" fmla="*/ 1040 w 1137"/>
                <a:gd name="T1" fmla="*/ 1440 h 1440"/>
                <a:gd name="T2" fmla="*/ 698 w 1137"/>
                <a:gd name="T3" fmla="*/ 611 h 1440"/>
                <a:gd name="T4" fmla="*/ 0 w 1137"/>
                <a:gd name="T5" fmla="*/ 0 h 1440"/>
              </a:gdLst>
              <a:ahLst/>
              <a:cxnLst>
                <a:cxn ang="0">
                  <a:pos x="T0" y="T1"/>
                </a:cxn>
                <a:cxn ang="0">
                  <a:pos x="T2" y="T3"/>
                </a:cxn>
                <a:cxn ang="0">
                  <a:pos x="T4" y="T5"/>
                </a:cxn>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 name="Freeform 19">
              <a:extLst>
                <a:ext uri="{FF2B5EF4-FFF2-40B4-BE49-F238E27FC236}">
                  <a16:creationId xmlns:a16="http://schemas.microsoft.com/office/drawing/2014/main" id="{224154F3-CDFE-4FFF-92E4-ECEACF4A662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877576" y="5579"/>
              <a:ext cx="5037138" cy="6861550"/>
            </a:xfrm>
            <a:custGeom>
              <a:avLst/>
              <a:gdLst>
                <a:gd name="T0" fmla="*/ 1011 w 1058"/>
                <a:gd name="T1" fmla="*/ 1439 h 1439"/>
                <a:gd name="T2" fmla="*/ 648 w 1058"/>
                <a:gd name="T3" fmla="*/ 617 h 1439"/>
                <a:gd name="T4" fmla="*/ 0 w 1058"/>
                <a:gd name="T5" fmla="*/ 0 h 1439"/>
              </a:gdLst>
              <a:ahLst/>
              <a:cxnLst>
                <a:cxn ang="0">
                  <a:pos x="T0" y="T1"/>
                </a:cxn>
                <a:cxn ang="0">
                  <a:pos x="T2" y="T3"/>
                </a:cxn>
                <a:cxn ang="0">
                  <a:pos x="T4" y="T5"/>
                </a:cxn>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 name="Freeform 20">
              <a:extLst>
                <a:ext uri="{FF2B5EF4-FFF2-40B4-BE49-F238E27FC236}">
                  <a16:creationId xmlns:a16="http://schemas.microsoft.com/office/drawing/2014/main" id="{CCE7404D-AA5A-4B82-A875-07F35D7C2DC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768289" y="5579"/>
              <a:ext cx="3417888" cy="2742066"/>
            </a:xfrm>
            <a:custGeom>
              <a:avLst/>
              <a:gdLst>
                <a:gd name="T0" fmla="*/ 718 w 718"/>
                <a:gd name="T1" fmla="*/ 575 h 575"/>
                <a:gd name="T2" fmla="*/ 0 w 718"/>
                <a:gd name="T3" fmla="*/ 0 h 575"/>
              </a:gdLst>
              <a:ahLst/>
              <a:cxnLst>
                <a:cxn ang="0">
                  <a:pos x="T0" y="T1"/>
                </a:cxn>
                <a:cxn ang="0">
                  <a:pos x="T2" y="T3"/>
                </a:cxn>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 name="Freeform 21">
              <a:extLst>
                <a:ext uri="{FF2B5EF4-FFF2-40B4-BE49-F238E27FC236}">
                  <a16:creationId xmlns:a16="http://schemas.microsoft.com/office/drawing/2014/main" id="{526B6FED-4F20-4070-95B4-FF6F439E1C4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9235014" y="10367"/>
              <a:ext cx="2951163" cy="2555325"/>
            </a:xfrm>
            <a:custGeom>
              <a:avLst/>
              <a:gdLst>
                <a:gd name="T0" fmla="*/ 620 w 620"/>
                <a:gd name="T1" fmla="*/ 536 h 536"/>
                <a:gd name="T2" fmla="*/ 0 w 620"/>
                <a:gd name="T3" fmla="*/ 0 h 536"/>
              </a:gdLst>
              <a:ahLst/>
              <a:cxnLst>
                <a:cxn ang="0">
                  <a:pos x="T0" y="T1"/>
                </a:cxn>
                <a:cxn ang="0">
                  <a:pos x="T2" y="T3"/>
                </a:cxn>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 name="Freeform 22">
              <a:extLst>
                <a:ext uri="{FF2B5EF4-FFF2-40B4-BE49-F238E27FC236}">
                  <a16:creationId xmlns:a16="http://schemas.microsoft.com/office/drawing/2014/main" id="{3A75958D-1716-4B5A-A745-AFA4962FA4E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20826" y="5579"/>
              <a:ext cx="2165350" cy="1358265"/>
            </a:xfrm>
            <a:custGeom>
              <a:avLst/>
              <a:gdLst>
                <a:gd name="T0" fmla="*/ 0 w 455"/>
                <a:gd name="T1" fmla="*/ 0 h 285"/>
                <a:gd name="T2" fmla="*/ 455 w 455"/>
                <a:gd name="T3" fmla="*/ 285 h 285"/>
              </a:gdLst>
              <a:ahLst/>
              <a:cxnLst>
                <a:cxn ang="0">
                  <a:pos x="T0" y="T1"/>
                </a:cxn>
                <a:cxn ang="0">
                  <a:pos x="T2" y="T3"/>
                </a:cxn>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 name="Freeform 23">
              <a:extLst>
                <a:ext uri="{FF2B5EF4-FFF2-40B4-BE49-F238E27FC236}">
                  <a16:creationId xmlns:a16="http://schemas.microsoft.com/office/drawing/2014/main" id="{531A2051-17DE-4E9D-9EA6-026B97B1A91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90826" y="5579"/>
              <a:ext cx="895350" cy="534687"/>
            </a:xfrm>
            <a:custGeom>
              <a:avLst/>
              <a:gdLst>
                <a:gd name="T0" fmla="*/ 0 w 188"/>
                <a:gd name="T1" fmla="*/ 0 h 112"/>
                <a:gd name="T2" fmla="*/ 188 w 188"/>
                <a:gd name="T3" fmla="*/ 112 h 112"/>
              </a:gdLst>
              <a:ahLst/>
              <a:cxnLst>
                <a:cxn ang="0">
                  <a:pos x="T0" y="T1"/>
                </a:cxn>
                <a:cxn ang="0">
                  <a:pos x="T2" y="T3"/>
                </a:cxn>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33" name="Rectangle 32">
            <a:extLst>
              <a:ext uri="{FF2B5EF4-FFF2-40B4-BE49-F238E27FC236}">
                <a16:creationId xmlns:a16="http://schemas.microsoft.com/office/drawing/2014/main" id="{CE0642A0-80D3-4F37-8249-A07E6F3828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80" y="-6706"/>
            <a:ext cx="12194680" cy="4127711"/>
          </a:xfrm>
          <a:prstGeom prst="rect">
            <a:avLst/>
          </a:prstGeom>
          <a:solidFill>
            <a:schemeClr val="bg1"/>
          </a:solidFill>
          <a:ln w="9525">
            <a:solidFill>
              <a:schemeClr val="tx1">
                <a:alpha val="2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Scales of Justice">
            <a:extLst>
              <a:ext uri="{FF2B5EF4-FFF2-40B4-BE49-F238E27FC236}">
                <a16:creationId xmlns:a16="http://schemas.microsoft.com/office/drawing/2014/main" id="{377DA3BF-22BB-B18D-1DCD-BD55D8DB26A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480043" y="568335"/>
            <a:ext cx="3230853" cy="3230853"/>
          </a:xfrm>
          <a:prstGeom prst="rect">
            <a:avLst/>
          </a:prstGeom>
          <a:ln w="12700">
            <a:noFill/>
          </a:ln>
        </p:spPr>
      </p:pic>
      <p:grpSp>
        <p:nvGrpSpPr>
          <p:cNvPr id="35" name="Group 34">
            <a:extLst>
              <a:ext uri="{FF2B5EF4-FFF2-40B4-BE49-F238E27FC236}">
                <a16:creationId xmlns:a16="http://schemas.microsoft.com/office/drawing/2014/main" id="{FA760135-24A9-40C9-B45F-2EB5B6420E4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4206292"/>
            <a:ext cx="12192755" cy="1771275"/>
            <a:chOff x="1" y="3893141"/>
            <a:chExt cx="12192755" cy="1771275"/>
          </a:xfrm>
        </p:grpSpPr>
        <p:sp>
          <p:nvSpPr>
            <p:cNvPr id="36" name="Isosceles Triangle 39">
              <a:extLst>
                <a:ext uri="{FF2B5EF4-FFF2-40B4-BE49-F238E27FC236}">
                  <a16:creationId xmlns:a16="http://schemas.microsoft.com/office/drawing/2014/main" id="{20E3CEE0-0CB3-421F-99FC-4585E62437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4346BB80-2556-4779-9642-5706CAA33C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 y="3893141"/>
              <a:ext cx="12192755" cy="142021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124C8548-8031-4D3F-BD14-9A5EA8158A1D}"/>
              </a:ext>
            </a:extLst>
          </p:cNvPr>
          <p:cNvSpPr>
            <a:spLocks noGrp="1"/>
          </p:cNvSpPr>
          <p:nvPr>
            <p:ph type="ctrTitle"/>
          </p:nvPr>
        </p:nvSpPr>
        <p:spPr>
          <a:xfrm>
            <a:off x="1683982" y="4293388"/>
            <a:ext cx="8833655" cy="727748"/>
          </a:xfrm>
        </p:spPr>
        <p:txBody>
          <a:bodyPr>
            <a:noAutofit/>
          </a:bodyPr>
          <a:lstStyle/>
          <a:p>
            <a:r>
              <a:rPr lang="en-GB" sz="2800" dirty="0"/>
              <a:t>Violability and </a:t>
            </a:r>
            <a:br>
              <a:rPr lang="en-GB" sz="2800" dirty="0"/>
            </a:br>
            <a:r>
              <a:rPr lang="en-GB" sz="2800" dirty="0"/>
              <a:t>Practical Deliberation</a:t>
            </a:r>
          </a:p>
        </p:txBody>
      </p:sp>
      <p:sp>
        <p:nvSpPr>
          <p:cNvPr id="3" name="Subtitle 2">
            <a:extLst>
              <a:ext uri="{FF2B5EF4-FFF2-40B4-BE49-F238E27FC236}">
                <a16:creationId xmlns:a16="http://schemas.microsoft.com/office/drawing/2014/main" id="{2A473AFE-AE65-41D5-BC69-67E8B2E24EC9}"/>
              </a:ext>
            </a:extLst>
          </p:cNvPr>
          <p:cNvSpPr>
            <a:spLocks noGrp="1"/>
          </p:cNvSpPr>
          <p:nvPr>
            <p:ph type="subTitle" idx="1"/>
          </p:nvPr>
        </p:nvSpPr>
        <p:spPr>
          <a:xfrm>
            <a:off x="1683983" y="5065885"/>
            <a:ext cx="8833654" cy="477888"/>
          </a:xfrm>
        </p:spPr>
        <p:txBody>
          <a:bodyPr>
            <a:normAutofit fontScale="77500" lnSpcReduction="20000"/>
          </a:bodyPr>
          <a:lstStyle/>
          <a:p>
            <a:r>
              <a:rPr lang="en-GB" sz="1600" b="1" dirty="0"/>
              <a:t>Chris Jay</a:t>
            </a:r>
          </a:p>
          <a:p>
            <a:r>
              <a:rPr lang="en-GB" sz="1600" dirty="0"/>
              <a:t>Staff </a:t>
            </a:r>
            <a:r>
              <a:rPr lang="en-GB" sz="1600" dirty="0" err="1"/>
              <a:t>WiP</a:t>
            </a:r>
            <a:r>
              <a:rPr lang="en-GB" sz="1600" dirty="0"/>
              <a:t>, Autumn 2024</a:t>
            </a:r>
          </a:p>
        </p:txBody>
      </p:sp>
    </p:spTree>
    <p:extLst>
      <p:ext uri="{BB962C8B-B14F-4D97-AF65-F5344CB8AC3E}">
        <p14:creationId xmlns:p14="http://schemas.microsoft.com/office/powerpoint/2010/main" val="31307744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9"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sp>
        <p:nvSpPr>
          <p:cNvPr id="33"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D69D95F-9349-41DA-B3E3-C7303F64FF0A}"/>
              </a:ext>
            </a:extLst>
          </p:cNvPr>
          <p:cNvSpPr>
            <a:spLocks noGrp="1"/>
          </p:cNvSpPr>
          <p:nvPr>
            <p:ph type="title"/>
          </p:nvPr>
        </p:nvSpPr>
        <p:spPr>
          <a:xfrm>
            <a:off x="645459" y="960120"/>
            <a:ext cx="3865695" cy="4171278"/>
          </a:xfrm>
        </p:spPr>
        <p:txBody>
          <a:bodyPr>
            <a:normAutofit/>
          </a:bodyPr>
          <a:lstStyle/>
          <a:p>
            <a:pPr algn="r"/>
            <a:r>
              <a:rPr lang="en-GB" sz="4400" dirty="0">
                <a:solidFill>
                  <a:schemeClr val="tx1"/>
                </a:solidFill>
              </a:rPr>
              <a:t>Plausible instances of </a:t>
            </a:r>
            <a:br>
              <a:rPr lang="en-GB" sz="4400" dirty="0">
                <a:solidFill>
                  <a:schemeClr val="tx1"/>
                </a:solidFill>
              </a:rPr>
            </a:br>
            <a:r>
              <a:rPr lang="en-GB" sz="4400" i="1" dirty="0">
                <a:solidFill>
                  <a:schemeClr val="tx1"/>
                </a:solidFill>
              </a:rPr>
              <a:t>O</a:t>
            </a:r>
            <a:r>
              <a:rPr lang="en-GB" sz="4400" dirty="0">
                <a:solidFill>
                  <a:schemeClr val="tx1"/>
                </a:solidFill>
              </a:rPr>
              <a:t>(</a:t>
            </a:r>
            <a:r>
              <a:rPr lang="en-GB" sz="4400" i="1" dirty="0" err="1">
                <a:solidFill>
                  <a:schemeClr val="tx1"/>
                </a:solidFill>
              </a:rPr>
              <a:t>φ</a:t>
            </a:r>
            <a:r>
              <a:rPr lang="en-GB" sz="4400" i="1" baseline="-25000" dirty="0" err="1">
                <a:solidFill>
                  <a:schemeClr val="tx1"/>
                </a:solidFill>
              </a:rPr>
              <a:t>A</a:t>
            </a:r>
            <a:r>
              <a:rPr lang="en-GB" sz="4400" i="1" dirty="0">
                <a:solidFill>
                  <a:schemeClr val="tx1"/>
                </a:solidFill>
              </a:rPr>
              <a:t> </a:t>
            </a:r>
            <a:r>
              <a:rPr lang="en-GB" sz="4400" dirty="0">
                <a:solidFill>
                  <a:schemeClr val="tx1"/>
                </a:solidFill>
              </a:rPr>
              <a:t>or not-</a:t>
            </a:r>
            <a:r>
              <a:rPr lang="en-GB" sz="4400" i="1" dirty="0" err="1">
                <a:solidFill>
                  <a:schemeClr val="tx1"/>
                </a:solidFill>
              </a:rPr>
              <a:t>φ</a:t>
            </a:r>
            <a:r>
              <a:rPr lang="en-GB" sz="4400" i="1" baseline="-25000" dirty="0" err="1">
                <a:solidFill>
                  <a:schemeClr val="tx1"/>
                </a:solidFill>
              </a:rPr>
              <a:t>A</a:t>
            </a:r>
            <a:r>
              <a:rPr lang="en-GB" sz="4400" dirty="0">
                <a:solidFill>
                  <a:schemeClr val="tx1"/>
                </a:solidFill>
              </a:rPr>
              <a:t>)</a:t>
            </a: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A29E6658-8810-4E8B-975D-B9C7B8781B01}"/>
              </a:ext>
            </a:extLst>
          </p:cNvPr>
          <p:cNvSpPr>
            <a:spLocks noGrp="1"/>
          </p:cNvSpPr>
          <p:nvPr>
            <p:ph idx="1"/>
          </p:nvPr>
        </p:nvSpPr>
        <p:spPr>
          <a:xfrm>
            <a:off x="4983163" y="276225"/>
            <a:ext cx="7178675" cy="5403851"/>
          </a:xfrm>
        </p:spPr>
        <p:txBody>
          <a:bodyPr anchorCtr="0">
            <a:noAutofit/>
          </a:bodyPr>
          <a:lstStyle/>
          <a:p>
            <a:pPr marL="0" indent="0">
              <a:lnSpc>
                <a:spcPct val="110000"/>
              </a:lnSpc>
              <a:buNone/>
            </a:pPr>
            <a:r>
              <a:rPr lang="en-GB" dirty="0">
                <a:solidFill>
                  <a:schemeClr val="bg1">
                    <a:lumMod val="65000"/>
                  </a:schemeClr>
                </a:solidFill>
              </a:rPr>
              <a:t>Sometimes, the fact that </a:t>
            </a:r>
            <a:r>
              <a:rPr lang="en-GB" i="1" dirty="0">
                <a:solidFill>
                  <a:schemeClr val="bg1">
                    <a:lumMod val="65000"/>
                  </a:schemeClr>
                </a:solidFill>
              </a:rPr>
              <a:t>A </a:t>
            </a:r>
            <a:r>
              <a:rPr lang="en-GB" dirty="0">
                <a:solidFill>
                  <a:schemeClr val="bg1">
                    <a:lumMod val="65000"/>
                  </a:schemeClr>
                </a:solidFill>
              </a:rPr>
              <a:t>ought to </a:t>
            </a:r>
            <a:r>
              <a:rPr lang="en-GB" i="1" dirty="0">
                <a:solidFill>
                  <a:schemeClr val="bg1">
                    <a:lumMod val="65000"/>
                  </a:schemeClr>
                </a:solidFill>
              </a:rPr>
              <a:t>φ </a:t>
            </a:r>
            <a:r>
              <a:rPr lang="en-GB" dirty="0">
                <a:solidFill>
                  <a:schemeClr val="bg1">
                    <a:lumMod val="65000"/>
                  </a:schemeClr>
                </a:solidFill>
              </a:rPr>
              <a:t>is due to (grounded in) the fact that </a:t>
            </a:r>
            <a:r>
              <a:rPr lang="en-GB" i="1" dirty="0">
                <a:solidFill>
                  <a:schemeClr val="bg1">
                    <a:lumMod val="65000"/>
                  </a:schemeClr>
                </a:solidFill>
              </a:rPr>
              <a:t>A</a:t>
            </a:r>
            <a:r>
              <a:rPr lang="en-GB" dirty="0">
                <a:solidFill>
                  <a:schemeClr val="bg1">
                    <a:lumMod val="65000"/>
                  </a:schemeClr>
                </a:solidFill>
              </a:rPr>
              <a:t>’s </a:t>
            </a:r>
            <a:r>
              <a:rPr lang="en-GB" i="1" dirty="0">
                <a:solidFill>
                  <a:schemeClr val="bg1">
                    <a:lumMod val="65000"/>
                  </a:schemeClr>
                </a:solidFill>
              </a:rPr>
              <a:t>φ</a:t>
            </a:r>
            <a:r>
              <a:rPr lang="en-GB" dirty="0">
                <a:solidFill>
                  <a:schemeClr val="bg1">
                    <a:lumMod val="65000"/>
                  </a:schemeClr>
                </a:solidFill>
              </a:rPr>
              <a:t>-</a:t>
            </a:r>
            <a:r>
              <a:rPr lang="en-GB" dirty="0" err="1">
                <a:solidFill>
                  <a:schemeClr val="bg1">
                    <a:lumMod val="65000"/>
                  </a:schemeClr>
                </a:solidFill>
              </a:rPr>
              <a:t>ing</a:t>
            </a:r>
            <a:r>
              <a:rPr lang="en-GB" dirty="0">
                <a:solidFill>
                  <a:schemeClr val="bg1">
                    <a:lumMod val="65000"/>
                  </a:schemeClr>
                </a:solidFill>
              </a:rPr>
              <a:t> has some feature, </a:t>
            </a:r>
            <a:r>
              <a:rPr lang="en-GB" i="1" dirty="0">
                <a:solidFill>
                  <a:schemeClr val="bg1">
                    <a:lumMod val="65000"/>
                  </a:schemeClr>
                </a:solidFill>
              </a:rPr>
              <a:t>F</a:t>
            </a:r>
            <a:r>
              <a:rPr lang="en-GB" dirty="0">
                <a:solidFill>
                  <a:schemeClr val="bg1">
                    <a:lumMod val="65000"/>
                  </a:schemeClr>
                </a:solidFill>
              </a:rPr>
              <a:t>.</a:t>
            </a:r>
          </a:p>
          <a:p>
            <a:pPr marL="0" indent="0">
              <a:lnSpc>
                <a:spcPct val="110000"/>
              </a:lnSpc>
              <a:buNone/>
            </a:pPr>
            <a:r>
              <a:rPr lang="en-GB" dirty="0">
                <a:solidFill>
                  <a:schemeClr val="bg1">
                    <a:lumMod val="65000"/>
                  </a:schemeClr>
                </a:solidFill>
              </a:rPr>
              <a:t>Then, other-things-being-equal, </a:t>
            </a:r>
            <a:r>
              <a:rPr lang="en-GB" i="1" dirty="0">
                <a:solidFill>
                  <a:schemeClr val="bg1">
                    <a:lumMod val="65000"/>
                  </a:schemeClr>
                </a:solidFill>
              </a:rPr>
              <a:t>F</a:t>
            </a:r>
            <a:r>
              <a:rPr lang="en-GB" dirty="0">
                <a:solidFill>
                  <a:schemeClr val="bg1">
                    <a:lumMod val="65000"/>
                  </a:schemeClr>
                </a:solidFill>
              </a:rPr>
              <a:t> of </a:t>
            </a:r>
            <a:r>
              <a:rPr lang="en-GB" i="1" dirty="0">
                <a:solidFill>
                  <a:schemeClr val="bg1">
                    <a:lumMod val="65000"/>
                  </a:schemeClr>
                </a:solidFill>
              </a:rPr>
              <a:t>A</a:t>
            </a:r>
            <a:r>
              <a:rPr lang="en-GB" dirty="0">
                <a:solidFill>
                  <a:schemeClr val="bg1">
                    <a:lumMod val="65000"/>
                  </a:schemeClr>
                </a:solidFill>
              </a:rPr>
              <a:t>’s </a:t>
            </a:r>
            <a:r>
              <a:rPr lang="en-GB" i="1" dirty="0">
                <a:solidFill>
                  <a:schemeClr val="bg1">
                    <a:lumMod val="65000"/>
                  </a:schemeClr>
                </a:solidFill>
              </a:rPr>
              <a:t>φ</a:t>
            </a:r>
            <a:r>
              <a:rPr lang="en-GB" dirty="0">
                <a:solidFill>
                  <a:schemeClr val="bg1">
                    <a:lumMod val="65000"/>
                  </a:schemeClr>
                </a:solidFill>
              </a:rPr>
              <a:t>-</a:t>
            </a:r>
            <a:r>
              <a:rPr lang="en-GB" dirty="0" err="1">
                <a:solidFill>
                  <a:schemeClr val="bg1">
                    <a:lumMod val="65000"/>
                  </a:schemeClr>
                </a:solidFill>
              </a:rPr>
              <a:t>ing</a:t>
            </a:r>
            <a:r>
              <a:rPr lang="en-GB" dirty="0">
                <a:solidFill>
                  <a:schemeClr val="bg1">
                    <a:lumMod val="65000"/>
                  </a:schemeClr>
                </a:solidFill>
              </a:rPr>
              <a:t> would mean that: </a:t>
            </a:r>
            <a:r>
              <a:rPr lang="en-GB" i="1" dirty="0">
                <a:solidFill>
                  <a:schemeClr val="bg1">
                    <a:lumMod val="65000"/>
                  </a:schemeClr>
                </a:solidFill>
              </a:rPr>
              <a:t>A </a:t>
            </a:r>
            <a:r>
              <a:rPr lang="en-GB" dirty="0">
                <a:solidFill>
                  <a:schemeClr val="bg1">
                    <a:lumMod val="65000"/>
                  </a:schemeClr>
                </a:solidFill>
              </a:rPr>
              <a:t>ought to </a:t>
            </a:r>
            <a:r>
              <a:rPr lang="en-GB" i="1" dirty="0">
                <a:solidFill>
                  <a:schemeClr val="bg1">
                    <a:lumMod val="65000"/>
                  </a:schemeClr>
                </a:solidFill>
              </a:rPr>
              <a:t>φ</a:t>
            </a:r>
            <a:r>
              <a:rPr lang="en-GB" dirty="0">
                <a:solidFill>
                  <a:schemeClr val="bg1">
                    <a:lumMod val="65000"/>
                  </a:schemeClr>
                </a:solidFill>
              </a:rPr>
              <a:t>.</a:t>
            </a:r>
          </a:p>
          <a:p>
            <a:pPr marL="0" indent="0">
              <a:lnSpc>
                <a:spcPct val="110000"/>
              </a:lnSpc>
              <a:buNone/>
            </a:pPr>
            <a:r>
              <a:rPr lang="en-GB" dirty="0"/>
              <a:t>Now suppose that </a:t>
            </a:r>
            <a:r>
              <a:rPr lang="en-GB" i="1" dirty="0"/>
              <a:t>A</a:t>
            </a:r>
            <a:r>
              <a:rPr lang="en-GB" dirty="0"/>
              <a:t>’s </a:t>
            </a:r>
            <a:r>
              <a:rPr lang="en-GB" i="1" dirty="0"/>
              <a:t>χ</a:t>
            </a:r>
            <a:r>
              <a:rPr lang="en-GB" dirty="0"/>
              <a:t>-</a:t>
            </a:r>
            <a:r>
              <a:rPr lang="en-GB" dirty="0" err="1"/>
              <a:t>ing</a:t>
            </a:r>
            <a:r>
              <a:rPr lang="en-GB" dirty="0"/>
              <a:t> has feature </a:t>
            </a:r>
            <a:r>
              <a:rPr lang="en-GB" i="1" dirty="0"/>
              <a:t>G</a:t>
            </a:r>
            <a:r>
              <a:rPr lang="en-GB" dirty="0"/>
              <a:t>, such that other-things-being-equal, </a:t>
            </a:r>
            <a:r>
              <a:rPr lang="en-GB" i="1" dirty="0"/>
              <a:t>A </a:t>
            </a:r>
            <a:r>
              <a:rPr lang="en-GB" dirty="0"/>
              <a:t>ought to </a:t>
            </a:r>
            <a:r>
              <a:rPr lang="en-GB" i="1" dirty="0"/>
              <a:t>χ</a:t>
            </a:r>
            <a:r>
              <a:rPr lang="en-GB" dirty="0"/>
              <a:t>: </a:t>
            </a:r>
            <a:r>
              <a:rPr lang="en-GB" i="1" dirty="0"/>
              <a:t>G </a:t>
            </a:r>
            <a:r>
              <a:rPr lang="en-GB" dirty="0"/>
              <a:t>of </a:t>
            </a:r>
            <a:r>
              <a:rPr lang="en-GB" i="1" dirty="0"/>
              <a:t>A</a:t>
            </a:r>
            <a:r>
              <a:rPr lang="en-GB" dirty="0"/>
              <a:t>’s </a:t>
            </a:r>
            <a:r>
              <a:rPr lang="en-GB" i="1" dirty="0"/>
              <a:t>χ</a:t>
            </a:r>
            <a:r>
              <a:rPr lang="en-GB" dirty="0"/>
              <a:t>-</a:t>
            </a:r>
            <a:r>
              <a:rPr lang="en-GB" dirty="0" err="1"/>
              <a:t>ing</a:t>
            </a:r>
            <a:r>
              <a:rPr lang="en-GB" dirty="0"/>
              <a:t> grounds an other-things –being-equal obligation in just the way that </a:t>
            </a:r>
            <a:r>
              <a:rPr lang="en-GB" i="1" dirty="0"/>
              <a:t>F </a:t>
            </a:r>
            <a:r>
              <a:rPr lang="en-GB" dirty="0"/>
              <a:t>of </a:t>
            </a:r>
            <a:r>
              <a:rPr lang="en-GB" i="1" dirty="0"/>
              <a:t>A</a:t>
            </a:r>
            <a:r>
              <a:rPr lang="en-GB" dirty="0"/>
              <a:t>’s </a:t>
            </a:r>
            <a:r>
              <a:rPr lang="en-GB" i="1" dirty="0"/>
              <a:t>φ</a:t>
            </a:r>
            <a:r>
              <a:rPr lang="en-GB" dirty="0"/>
              <a:t>-</a:t>
            </a:r>
            <a:r>
              <a:rPr lang="en-GB" dirty="0" err="1"/>
              <a:t>ing</a:t>
            </a:r>
            <a:r>
              <a:rPr lang="en-GB" dirty="0"/>
              <a:t> does.</a:t>
            </a:r>
          </a:p>
          <a:p>
            <a:pPr marL="0" indent="0">
              <a:lnSpc>
                <a:spcPct val="110000"/>
              </a:lnSpc>
              <a:buNone/>
            </a:pPr>
            <a:r>
              <a:rPr lang="en-GB" dirty="0">
                <a:solidFill>
                  <a:schemeClr val="bg1"/>
                </a:solidFill>
              </a:rPr>
              <a:t>Although </a:t>
            </a:r>
            <a:r>
              <a:rPr lang="en-GB" i="1" dirty="0">
                <a:solidFill>
                  <a:schemeClr val="bg1"/>
                </a:solidFill>
              </a:rPr>
              <a:t>A</a:t>
            </a:r>
            <a:r>
              <a:rPr lang="en-GB" dirty="0">
                <a:solidFill>
                  <a:schemeClr val="bg1"/>
                </a:solidFill>
              </a:rPr>
              <a:t>’s </a:t>
            </a:r>
            <a:r>
              <a:rPr lang="en-GB" i="1" dirty="0">
                <a:solidFill>
                  <a:schemeClr val="bg1"/>
                </a:solidFill>
              </a:rPr>
              <a:t>φ</a:t>
            </a:r>
            <a:r>
              <a:rPr lang="en-GB" dirty="0">
                <a:solidFill>
                  <a:schemeClr val="bg1"/>
                </a:solidFill>
              </a:rPr>
              <a:t>-</a:t>
            </a:r>
            <a:r>
              <a:rPr lang="en-GB" dirty="0" err="1">
                <a:solidFill>
                  <a:schemeClr val="bg1"/>
                </a:solidFill>
              </a:rPr>
              <a:t>ing</a:t>
            </a:r>
            <a:r>
              <a:rPr lang="en-GB" dirty="0">
                <a:solidFill>
                  <a:schemeClr val="bg1"/>
                </a:solidFill>
              </a:rPr>
              <a:t> and </a:t>
            </a:r>
            <a:r>
              <a:rPr lang="en-GB" i="1" dirty="0">
                <a:solidFill>
                  <a:schemeClr val="bg1"/>
                </a:solidFill>
              </a:rPr>
              <a:t>A</a:t>
            </a:r>
            <a:r>
              <a:rPr lang="en-GB" dirty="0">
                <a:solidFill>
                  <a:schemeClr val="bg1"/>
                </a:solidFill>
              </a:rPr>
              <a:t>’s </a:t>
            </a:r>
            <a:r>
              <a:rPr lang="en-GB" i="1" dirty="0">
                <a:solidFill>
                  <a:schemeClr val="bg1"/>
                </a:solidFill>
              </a:rPr>
              <a:t>χ</a:t>
            </a:r>
            <a:r>
              <a:rPr lang="en-GB" dirty="0">
                <a:solidFill>
                  <a:schemeClr val="bg1"/>
                </a:solidFill>
              </a:rPr>
              <a:t>-</a:t>
            </a:r>
            <a:r>
              <a:rPr lang="en-GB" dirty="0" err="1">
                <a:solidFill>
                  <a:schemeClr val="bg1"/>
                </a:solidFill>
              </a:rPr>
              <a:t>ing</a:t>
            </a:r>
            <a:r>
              <a:rPr lang="en-GB" dirty="0">
                <a:solidFill>
                  <a:schemeClr val="bg1"/>
                </a:solidFill>
              </a:rPr>
              <a:t> are each possible, they are not compossible: if </a:t>
            </a:r>
            <a:r>
              <a:rPr lang="en-GB" i="1" dirty="0">
                <a:solidFill>
                  <a:schemeClr val="bg1"/>
                </a:solidFill>
              </a:rPr>
              <a:t>A φ</a:t>
            </a:r>
            <a:r>
              <a:rPr lang="en-GB" dirty="0">
                <a:solidFill>
                  <a:schemeClr val="bg1"/>
                </a:solidFill>
              </a:rPr>
              <a:t>-s, </a:t>
            </a:r>
            <a:r>
              <a:rPr lang="en-GB" i="1" dirty="0">
                <a:solidFill>
                  <a:schemeClr val="bg1"/>
                </a:solidFill>
              </a:rPr>
              <a:t>A </a:t>
            </a:r>
            <a:r>
              <a:rPr lang="en-GB" dirty="0">
                <a:solidFill>
                  <a:schemeClr val="bg1"/>
                </a:solidFill>
              </a:rPr>
              <a:t>cannot </a:t>
            </a:r>
            <a:r>
              <a:rPr lang="en-GB" i="1" dirty="0">
                <a:solidFill>
                  <a:schemeClr val="bg1"/>
                </a:solidFill>
              </a:rPr>
              <a:t>χ</a:t>
            </a:r>
            <a:r>
              <a:rPr lang="en-GB" dirty="0">
                <a:solidFill>
                  <a:schemeClr val="bg1"/>
                </a:solidFill>
              </a:rPr>
              <a:t>; and if </a:t>
            </a:r>
            <a:r>
              <a:rPr lang="en-GB" i="1" dirty="0">
                <a:solidFill>
                  <a:schemeClr val="bg1"/>
                </a:solidFill>
              </a:rPr>
              <a:t>A χ</a:t>
            </a:r>
            <a:r>
              <a:rPr lang="en-GB" dirty="0">
                <a:solidFill>
                  <a:schemeClr val="bg1"/>
                </a:solidFill>
              </a:rPr>
              <a:t>-s, </a:t>
            </a:r>
            <a:r>
              <a:rPr lang="en-GB" i="1" dirty="0">
                <a:solidFill>
                  <a:schemeClr val="bg1"/>
                </a:solidFill>
              </a:rPr>
              <a:t>A </a:t>
            </a:r>
            <a:r>
              <a:rPr lang="en-GB" dirty="0">
                <a:solidFill>
                  <a:schemeClr val="bg1"/>
                </a:solidFill>
              </a:rPr>
              <a:t>cannot </a:t>
            </a:r>
            <a:r>
              <a:rPr lang="en-GB" i="1" dirty="0">
                <a:solidFill>
                  <a:schemeClr val="bg1"/>
                </a:solidFill>
              </a:rPr>
              <a:t>φ</a:t>
            </a:r>
            <a:r>
              <a:rPr lang="en-GB" dirty="0">
                <a:solidFill>
                  <a:schemeClr val="bg1"/>
                </a:solidFill>
              </a:rPr>
              <a:t>.</a:t>
            </a:r>
          </a:p>
          <a:p>
            <a:pPr marL="0" indent="0">
              <a:lnSpc>
                <a:spcPct val="110000"/>
              </a:lnSpc>
              <a:buNone/>
            </a:pPr>
            <a:r>
              <a:rPr lang="en-GB" dirty="0">
                <a:solidFill>
                  <a:schemeClr val="bg1"/>
                </a:solidFill>
              </a:rPr>
              <a:t>Given the other-things-being-equal obligations and the fact that other things </a:t>
            </a:r>
            <a:r>
              <a:rPr lang="en-GB" i="1" dirty="0">
                <a:solidFill>
                  <a:schemeClr val="bg1"/>
                </a:solidFill>
              </a:rPr>
              <a:t>aren’t </a:t>
            </a:r>
            <a:r>
              <a:rPr lang="en-GB" dirty="0">
                <a:solidFill>
                  <a:schemeClr val="bg1"/>
                </a:solidFill>
              </a:rPr>
              <a:t>equal in the relevant respects, what is obligatory is for </a:t>
            </a:r>
            <a:r>
              <a:rPr lang="en-GB" i="1" dirty="0">
                <a:solidFill>
                  <a:schemeClr val="bg1"/>
                </a:solidFill>
              </a:rPr>
              <a:t>A </a:t>
            </a:r>
            <a:r>
              <a:rPr lang="en-GB" dirty="0">
                <a:solidFill>
                  <a:schemeClr val="bg1"/>
                </a:solidFill>
              </a:rPr>
              <a:t>to (either </a:t>
            </a:r>
            <a:r>
              <a:rPr lang="en-GB" i="1" dirty="0">
                <a:solidFill>
                  <a:schemeClr val="bg1"/>
                </a:solidFill>
              </a:rPr>
              <a:t>φ </a:t>
            </a:r>
            <a:r>
              <a:rPr lang="en-GB" dirty="0">
                <a:solidFill>
                  <a:schemeClr val="bg1"/>
                </a:solidFill>
              </a:rPr>
              <a:t>or </a:t>
            </a:r>
            <a:r>
              <a:rPr lang="en-GB" i="1" dirty="0">
                <a:solidFill>
                  <a:schemeClr val="bg1"/>
                </a:solidFill>
              </a:rPr>
              <a:t>χ</a:t>
            </a:r>
            <a:r>
              <a:rPr lang="en-GB" dirty="0">
                <a:solidFill>
                  <a:schemeClr val="bg1"/>
                </a:solidFill>
              </a:rPr>
              <a:t>).</a:t>
            </a:r>
          </a:p>
          <a:p>
            <a:pPr marL="0" indent="0">
              <a:lnSpc>
                <a:spcPct val="110000"/>
              </a:lnSpc>
              <a:buNone/>
            </a:pPr>
            <a:r>
              <a:rPr lang="en-GB" dirty="0">
                <a:solidFill>
                  <a:schemeClr val="bg1"/>
                </a:solidFill>
              </a:rPr>
              <a:t>All of the above goes through just as well if </a:t>
            </a:r>
            <a:r>
              <a:rPr lang="en-GB" i="1" dirty="0">
                <a:solidFill>
                  <a:schemeClr val="bg1"/>
                </a:solidFill>
              </a:rPr>
              <a:t>A</a:t>
            </a:r>
            <a:r>
              <a:rPr lang="en-GB" dirty="0">
                <a:solidFill>
                  <a:schemeClr val="bg1"/>
                </a:solidFill>
              </a:rPr>
              <a:t>’s </a:t>
            </a:r>
            <a:r>
              <a:rPr lang="en-GB" i="1" dirty="0">
                <a:solidFill>
                  <a:schemeClr val="bg1"/>
                </a:solidFill>
              </a:rPr>
              <a:t>χ</a:t>
            </a:r>
            <a:r>
              <a:rPr lang="en-GB" dirty="0">
                <a:solidFill>
                  <a:schemeClr val="bg1"/>
                </a:solidFill>
              </a:rPr>
              <a:t>-</a:t>
            </a:r>
            <a:r>
              <a:rPr lang="en-GB" dirty="0" err="1">
                <a:solidFill>
                  <a:schemeClr val="bg1"/>
                </a:solidFill>
              </a:rPr>
              <a:t>ing</a:t>
            </a:r>
            <a:r>
              <a:rPr lang="en-GB" dirty="0">
                <a:solidFill>
                  <a:schemeClr val="bg1"/>
                </a:solidFill>
              </a:rPr>
              <a:t> is </a:t>
            </a:r>
            <a:r>
              <a:rPr lang="en-GB" i="1" dirty="0">
                <a:solidFill>
                  <a:schemeClr val="bg1"/>
                </a:solidFill>
              </a:rPr>
              <a:t>A</a:t>
            </a:r>
            <a:r>
              <a:rPr lang="en-GB" dirty="0">
                <a:solidFill>
                  <a:schemeClr val="bg1"/>
                </a:solidFill>
              </a:rPr>
              <a:t>’s not-</a:t>
            </a:r>
            <a:r>
              <a:rPr lang="en-GB" i="1" dirty="0">
                <a:solidFill>
                  <a:schemeClr val="bg1"/>
                </a:solidFill>
              </a:rPr>
              <a:t>φ</a:t>
            </a:r>
            <a:r>
              <a:rPr lang="en-GB" dirty="0">
                <a:solidFill>
                  <a:schemeClr val="bg1"/>
                </a:solidFill>
              </a:rPr>
              <a:t>-</a:t>
            </a:r>
            <a:r>
              <a:rPr lang="en-GB" dirty="0" err="1">
                <a:solidFill>
                  <a:schemeClr val="bg1"/>
                </a:solidFill>
              </a:rPr>
              <a:t>ing</a:t>
            </a:r>
            <a:r>
              <a:rPr lang="en-GB" dirty="0">
                <a:solidFill>
                  <a:schemeClr val="bg1"/>
                </a:solidFill>
              </a:rPr>
              <a:t>.</a:t>
            </a:r>
          </a:p>
          <a:p>
            <a:pPr marL="0" indent="0">
              <a:lnSpc>
                <a:spcPct val="110000"/>
              </a:lnSpc>
              <a:buNone/>
            </a:pPr>
            <a:r>
              <a:rPr lang="en-GB" dirty="0">
                <a:solidFill>
                  <a:schemeClr val="bg1"/>
                </a:solidFill>
              </a:rPr>
              <a:t>So, it might be that because of features </a:t>
            </a:r>
            <a:r>
              <a:rPr lang="en-GB" i="1" dirty="0">
                <a:solidFill>
                  <a:schemeClr val="bg1"/>
                </a:solidFill>
              </a:rPr>
              <a:t>F </a:t>
            </a:r>
            <a:r>
              <a:rPr lang="en-GB" dirty="0">
                <a:solidFill>
                  <a:schemeClr val="bg1"/>
                </a:solidFill>
              </a:rPr>
              <a:t>and </a:t>
            </a:r>
            <a:r>
              <a:rPr lang="en-GB" i="1" dirty="0">
                <a:solidFill>
                  <a:schemeClr val="bg1"/>
                </a:solidFill>
              </a:rPr>
              <a:t>G</a:t>
            </a:r>
            <a:r>
              <a:rPr lang="en-GB" dirty="0">
                <a:solidFill>
                  <a:schemeClr val="bg1"/>
                </a:solidFill>
              </a:rPr>
              <a:t> of </a:t>
            </a:r>
            <a:r>
              <a:rPr lang="en-GB" i="1" dirty="0">
                <a:solidFill>
                  <a:schemeClr val="bg1"/>
                </a:solidFill>
              </a:rPr>
              <a:t>A</a:t>
            </a:r>
            <a:r>
              <a:rPr lang="en-GB" dirty="0">
                <a:solidFill>
                  <a:schemeClr val="bg1"/>
                </a:solidFill>
              </a:rPr>
              <a:t>’s </a:t>
            </a:r>
            <a:r>
              <a:rPr lang="en-GB" i="1" dirty="0">
                <a:solidFill>
                  <a:schemeClr val="bg1"/>
                </a:solidFill>
              </a:rPr>
              <a:t>φ</a:t>
            </a:r>
            <a:r>
              <a:rPr lang="en-GB" dirty="0">
                <a:solidFill>
                  <a:schemeClr val="bg1"/>
                </a:solidFill>
              </a:rPr>
              <a:t>-</a:t>
            </a:r>
            <a:r>
              <a:rPr lang="en-GB" dirty="0" err="1">
                <a:solidFill>
                  <a:schemeClr val="bg1"/>
                </a:solidFill>
              </a:rPr>
              <a:t>ing</a:t>
            </a:r>
            <a:r>
              <a:rPr lang="en-GB" dirty="0">
                <a:solidFill>
                  <a:schemeClr val="bg1"/>
                </a:solidFill>
              </a:rPr>
              <a:t> and </a:t>
            </a:r>
            <a:r>
              <a:rPr lang="en-GB" i="1" dirty="0">
                <a:solidFill>
                  <a:schemeClr val="bg1"/>
                </a:solidFill>
              </a:rPr>
              <a:t>A</a:t>
            </a:r>
            <a:r>
              <a:rPr lang="en-GB" dirty="0">
                <a:solidFill>
                  <a:schemeClr val="bg1"/>
                </a:solidFill>
              </a:rPr>
              <a:t>’s not-</a:t>
            </a:r>
            <a:r>
              <a:rPr lang="en-GB" i="1" dirty="0">
                <a:solidFill>
                  <a:schemeClr val="bg1"/>
                </a:solidFill>
              </a:rPr>
              <a:t>φ</a:t>
            </a:r>
            <a:r>
              <a:rPr lang="en-GB" dirty="0">
                <a:solidFill>
                  <a:schemeClr val="bg1"/>
                </a:solidFill>
              </a:rPr>
              <a:t>-</a:t>
            </a:r>
            <a:r>
              <a:rPr lang="en-GB" dirty="0" err="1">
                <a:solidFill>
                  <a:schemeClr val="bg1"/>
                </a:solidFill>
              </a:rPr>
              <a:t>ing</a:t>
            </a:r>
            <a:r>
              <a:rPr lang="en-GB" dirty="0">
                <a:solidFill>
                  <a:schemeClr val="bg1"/>
                </a:solidFill>
              </a:rPr>
              <a:t> respectively, </a:t>
            </a:r>
            <a:r>
              <a:rPr lang="en-GB" b="1" i="1" dirty="0">
                <a:solidFill>
                  <a:schemeClr val="bg1"/>
                </a:solidFill>
              </a:rPr>
              <a:t>A</a:t>
            </a:r>
            <a:r>
              <a:rPr lang="en-GB" b="1" dirty="0">
                <a:solidFill>
                  <a:schemeClr val="bg1"/>
                </a:solidFill>
              </a:rPr>
              <a:t> ought to (either </a:t>
            </a:r>
            <a:r>
              <a:rPr lang="en-GB" b="1" i="1" dirty="0">
                <a:solidFill>
                  <a:schemeClr val="bg1"/>
                </a:solidFill>
              </a:rPr>
              <a:t>φ </a:t>
            </a:r>
            <a:r>
              <a:rPr lang="en-GB" b="1" dirty="0">
                <a:solidFill>
                  <a:schemeClr val="bg1"/>
                </a:solidFill>
              </a:rPr>
              <a:t>or not-</a:t>
            </a:r>
            <a:r>
              <a:rPr lang="en-GB" b="1" i="1" dirty="0">
                <a:solidFill>
                  <a:schemeClr val="bg1"/>
                </a:solidFill>
              </a:rPr>
              <a:t> φ</a:t>
            </a:r>
            <a:r>
              <a:rPr lang="en-GB" b="1" dirty="0">
                <a:solidFill>
                  <a:schemeClr val="bg1"/>
                </a:solidFill>
              </a:rPr>
              <a:t>)</a:t>
            </a:r>
            <a:r>
              <a:rPr lang="en-GB" dirty="0">
                <a:solidFill>
                  <a:schemeClr val="bg1"/>
                </a:solidFill>
              </a:rPr>
              <a:t>.</a:t>
            </a:r>
          </a:p>
        </p:txBody>
      </p:sp>
    </p:spTree>
    <p:extLst>
      <p:ext uri="{BB962C8B-B14F-4D97-AF65-F5344CB8AC3E}">
        <p14:creationId xmlns:p14="http://schemas.microsoft.com/office/powerpoint/2010/main" val="16481433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9"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sp>
        <p:nvSpPr>
          <p:cNvPr id="33"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D69D95F-9349-41DA-B3E3-C7303F64FF0A}"/>
              </a:ext>
            </a:extLst>
          </p:cNvPr>
          <p:cNvSpPr>
            <a:spLocks noGrp="1"/>
          </p:cNvSpPr>
          <p:nvPr>
            <p:ph type="title"/>
          </p:nvPr>
        </p:nvSpPr>
        <p:spPr>
          <a:xfrm>
            <a:off x="645459" y="960120"/>
            <a:ext cx="3865695" cy="4171278"/>
          </a:xfrm>
        </p:spPr>
        <p:txBody>
          <a:bodyPr>
            <a:normAutofit/>
          </a:bodyPr>
          <a:lstStyle/>
          <a:p>
            <a:pPr algn="r"/>
            <a:r>
              <a:rPr lang="en-GB" sz="4400" dirty="0">
                <a:solidFill>
                  <a:schemeClr val="tx1"/>
                </a:solidFill>
              </a:rPr>
              <a:t>Plausible instances of </a:t>
            </a:r>
            <a:br>
              <a:rPr lang="en-GB" sz="4400" dirty="0">
                <a:solidFill>
                  <a:schemeClr val="tx1"/>
                </a:solidFill>
              </a:rPr>
            </a:br>
            <a:r>
              <a:rPr lang="en-GB" sz="4400" i="1" dirty="0">
                <a:solidFill>
                  <a:schemeClr val="tx1"/>
                </a:solidFill>
              </a:rPr>
              <a:t>O</a:t>
            </a:r>
            <a:r>
              <a:rPr lang="en-GB" sz="4400" dirty="0">
                <a:solidFill>
                  <a:schemeClr val="tx1"/>
                </a:solidFill>
              </a:rPr>
              <a:t>(</a:t>
            </a:r>
            <a:r>
              <a:rPr lang="en-GB" sz="4400" i="1" dirty="0" err="1">
                <a:solidFill>
                  <a:schemeClr val="tx1"/>
                </a:solidFill>
              </a:rPr>
              <a:t>φ</a:t>
            </a:r>
            <a:r>
              <a:rPr lang="en-GB" sz="4400" i="1" baseline="-25000" dirty="0" err="1">
                <a:solidFill>
                  <a:schemeClr val="tx1"/>
                </a:solidFill>
              </a:rPr>
              <a:t>A</a:t>
            </a:r>
            <a:r>
              <a:rPr lang="en-GB" sz="4400" i="1" dirty="0">
                <a:solidFill>
                  <a:schemeClr val="tx1"/>
                </a:solidFill>
              </a:rPr>
              <a:t> </a:t>
            </a:r>
            <a:r>
              <a:rPr lang="en-GB" sz="4400" dirty="0">
                <a:solidFill>
                  <a:schemeClr val="tx1"/>
                </a:solidFill>
              </a:rPr>
              <a:t>or not-</a:t>
            </a:r>
            <a:r>
              <a:rPr lang="en-GB" sz="4400" i="1" dirty="0" err="1">
                <a:solidFill>
                  <a:schemeClr val="tx1"/>
                </a:solidFill>
              </a:rPr>
              <a:t>φ</a:t>
            </a:r>
            <a:r>
              <a:rPr lang="en-GB" sz="4400" i="1" baseline="-25000" dirty="0" err="1">
                <a:solidFill>
                  <a:schemeClr val="tx1"/>
                </a:solidFill>
              </a:rPr>
              <a:t>A</a:t>
            </a:r>
            <a:r>
              <a:rPr lang="en-GB" sz="4400" dirty="0">
                <a:solidFill>
                  <a:schemeClr val="tx1"/>
                </a:solidFill>
              </a:rPr>
              <a:t>)</a:t>
            </a: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A29E6658-8810-4E8B-975D-B9C7B8781B01}"/>
              </a:ext>
            </a:extLst>
          </p:cNvPr>
          <p:cNvSpPr>
            <a:spLocks noGrp="1"/>
          </p:cNvSpPr>
          <p:nvPr>
            <p:ph idx="1"/>
          </p:nvPr>
        </p:nvSpPr>
        <p:spPr>
          <a:xfrm>
            <a:off x="4983163" y="276225"/>
            <a:ext cx="7178675" cy="5403851"/>
          </a:xfrm>
        </p:spPr>
        <p:txBody>
          <a:bodyPr anchorCtr="0">
            <a:noAutofit/>
          </a:bodyPr>
          <a:lstStyle/>
          <a:p>
            <a:pPr marL="0" indent="0">
              <a:lnSpc>
                <a:spcPct val="110000"/>
              </a:lnSpc>
              <a:buNone/>
            </a:pPr>
            <a:r>
              <a:rPr lang="en-GB" dirty="0">
                <a:solidFill>
                  <a:schemeClr val="bg1">
                    <a:lumMod val="65000"/>
                  </a:schemeClr>
                </a:solidFill>
              </a:rPr>
              <a:t>Sometimes, the fact that </a:t>
            </a:r>
            <a:r>
              <a:rPr lang="en-GB" i="1" dirty="0">
                <a:solidFill>
                  <a:schemeClr val="bg1">
                    <a:lumMod val="65000"/>
                  </a:schemeClr>
                </a:solidFill>
              </a:rPr>
              <a:t>A </a:t>
            </a:r>
            <a:r>
              <a:rPr lang="en-GB" dirty="0">
                <a:solidFill>
                  <a:schemeClr val="bg1">
                    <a:lumMod val="65000"/>
                  </a:schemeClr>
                </a:solidFill>
              </a:rPr>
              <a:t>ought to </a:t>
            </a:r>
            <a:r>
              <a:rPr lang="en-GB" i="1" dirty="0">
                <a:solidFill>
                  <a:schemeClr val="bg1">
                    <a:lumMod val="65000"/>
                  </a:schemeClr>
                </a:solidFill>
              </a:rPr>
              <a:t>φ </a:t>
            </a:r>
            <a:r>
              <a:rPr lang="en-GB" dirty="0">
                <a:solidFill>
                  <a:schemeClr val="bg1">
                    <a:lumMod val="65000"/>
                  </a:schemeClr>
                </a:solidFill>
              </a:rPr>
              <a:t>is due to (grounded in) the fact that </a:t>
            </a:r>
            <a:r>
              <a:rPr lang="en-GB" i="1" dirty="0">
                <a:solidFill>
                  <a:schemeClr val="bg1">
                    <a:lumMod val="65000"/>
                  </a:schemeClr>
                </a:solidFill>
              </a:rPr>
              <a:t>A</a:t>
            </a:r>
            <a:r>
              <a:rPr lang="en-GB" dirty="0">
                <a:solidFill>
                  <a:schemeClr val="bg1">
                    <a:lumMod val="65000"/>
                  </a:schemeClr>
                </a:solidFill>
              </a:rPr>
              <a:t>’s </a:t>
            </a:r>
            <a:r>
              <a:rPr lang="en-GB" i="1" dirty="0">
                <a:solidFill>
                  <a:schemeClr val="bg1">
                    <a:lumMod val="65000"/>
                  </a:schemeClr>
                </a:solidFill>
              </a:rPr>
              <a:t>φ</a:t>
            </a:r>
            <a:r>
              <a:rPr lang="en-GB" dirty="0">
                <a:solidFill>
                  <a:schemeClr val="bg1">
                    <a:lumMod val="65000"/>
                  </a:schemeClr>
                </a:solidFill>
              </a:rPr>
              <a:t>-</a:t>
            </a:r>
            <a:r>
              <a:rPr lang="en-GB" dirty="0" err="1">
                <a:solidFill>
                  <a:schemeClr val="bg1">
                    <a:lumMod val="65000"/>
                  </a:schemeClr>
                </a:solidFill>
              </a:rPr>
              <a:t>ing</a:t>
            </a:r>
            <a:r>
              <a:rPr lang="en-GB" dirty="0">
                <a:solidFill>
                  <a:schemeClr val="bg1">
                    <a:lumMod val="65000"/>
                  </a:schemeClr>
                </a:solidFill>
              </a:rPr>
              <a:t> has some feature, </a:t>
            </a:r>
            <a:r>
              <a:rPr lang="en-GB" i="1" dirty="0">
                <a:solidFill>
                  <a:schemeClr val="bg1">
                    <a:lumMod val="65000"/>
                  </a:schemeClr>
                </a:solidFill>
              </a:rPr>
              <a:t>F</a:t>
            </a:r>
            <a:r>
              <a:rPr lang="en-GB" dirty="0">
                <a:solidFill>
                  <a:schemeClr val="bg1">
                    <a:lumMod val="65000"/>
                  </a:schemeClr>
                </a:solidFill>
              </a:rPr>
              <a:t>.</a:t>
            </a:r>
          </a:p>
          <a:p>
            <a:pPr marL="0" indent="0">
              <a:lnSpc>
                <a:spcPct val="110000"/>
              </a:lnSpc>
              <a:buNone/>
            </a:pPr>
            <a:r>
              <a:rPr lang="en-GB" dirty="0">
                <a:solidFill>
                  <a:schemeClr val="bg1">
                    <a:lumMod val="65000"/>
                  </a:schemeClr>
                </a:solidFill>
              </a:rPr>
              <a:t>Then, other-things-being-equal, </a:t>
            </a:r>
            <a:r>
              <a:rPr lang="en-GB" i="1" dirty="0">
                <a:solidFill>
                  <a:schemeClr val="bg1">
                    <a:lumMod val="65000"/>
                  </a:schemeClr>
                </a:solidFill>
              </a:rPr>
              <a:t>F</a:t>
            </a:r>
            <a:r>
              <a:rPr lang="en-GB" dirty="0">
                <a:solidFill>
                  <a:schemeClr val="bg1">
                    <a:lumMod val="65000"/>
                  </a:schemeClr>
                </a:solidFill>
              </a:rPr>
              <a:t> of </a:t>
            </a:r>
            <a:r>
              <a:rPr lang="en-GB" i="1" dirty="0">
                <a:solidFill>
                  <a:schemeClr val="bg1">
                    <a:lumMod val="65000"/>
                  </a:schemeClr>
                </a:solidFill>
              </a:rPr>
              <a:t>A</a:t>
            </a:r>
            <a:r>
              <a:rPr lang="en-GB" dirty="0">
                <a:solidFill>
                  <a:schemeClr val="bg1">
                    <a:lumMod val="65000"/>
                  </a:schemeClr>
                </a:solidFill>
              </a:rPr>
              <a:t>’s </a:t>
            </a:r>
            <a:r>
              <a:rPr lang="en-GB" i="1" dirty="0">
                <a:solidFill>
                  <a:schemeClr val="bg1">
                    <a:lumMod val="65000"/>
                  </a:schemeClr>
                </a:solidFill>
              </a:rPr>
              <a:t>φ</a:t>
            </a:r>
            <a:r>
              <a:rPr lang="en-GB" dirty="0">
                <a:solidFill>
                  <a:schemeClr val="bg1">
                    <a:lumMod val="65000"/>
                  </a:schemeClr>
                </a:solidFill>
              </a:rPr>
              <a:t>-</a:t>
            </a:r>
            <a:r>
              <a:rPr lang="en-GB" dirty="0" err="1">
                <a:solidFill>
                  <a:schemeClr val="bg1">
                    <a:lumMod val="65000"/>
                  </a:schemeClr>
                </a:solidFill>
              </a:rPr>
              <a:t>ing</a:t>
            </a:r>
            <a:r>
              <a:rPr lang="en-GB" dirty="0">
                <a:solidFill>
                  <a:schemeClr val="bg1">
                    <a:lumMod val="65000"/>
                  </a:schemeClr>
                </a:solidFill>
              </a:rPr>
              <a:t> would mean that: </a:t>
            </a:r>
            <a:r>
              <a:rPr lang="en-GB" i="1" dirty="0">
                <a:solidFill>
                  <a:schemeClr val="bg1">
                    <a:lumMod val="65000"/>
                  </a:schemeClr>
                </a:solidFill>
              </a:rPr>
              <a:t>A </a:t>
            </a:r>
            <a:r>
              <a:rPr lang="en-GB" dirty="0">
                <a:solidFill>
                  <a:schemeClr val="bg1">
                    <a:lumMod val="65000"/>
                  </a:schemeClr>
                </a:solidFill>
              </a:rPr>
              <a:t>ought to </a:t>
            </a:r>
            <a:r>
              <a:rPr lang="en-GB" i="1" dirty="0">
                <a:solidFill>
                  <a:schemeClr val="bg1">
                    <a:lumMod val="65000"/>
                  </a:schemeClr>
                </a:solidFill>
              </a:rPr>
              <a:t>φ</a:t>
            </a:r>
            <a:r>
              <a:rPr lang="en-GB" dirty="0">
                <a:solidFill>
                  <a:schemeClr val="bg1">
                    <a:lumMod val="65000"/>
                  </a:schemeClr>
                </a:solidFill>
              </a:rPr>
              <a:t>.</a:t>
            </a:r>
          </a:p>
          <a:p>
            <a:pPr marL="0" indent="0">
              <a:lnSpc>
                <a:spcPct val="110000"/>
              </a:lnSpc>
              <a:buNone/>
            </a:pPr>
            <a:r>
              <a:rPr lang="en-GB" dirty="0">
                <a:solidFill>
                  <a:schemeClr val="bg1">
                    <a:lumMod val="65000"/>
                  </a:schemeClr>
                </a:solidFill>
              </a:rPr>
              <a:t>Now suppose that </a:t>
            </a:r>
            <a:r>
              <a:rPr lang="en-GB" i="1" dirty="0">
                <a:solidFill>
                  <a:schemeClr val="bg1">
                    <a:lumMod val="65000"/>
                  </a:schemeClr>
                </a:solidFill>
              </a:rPr>
              <a:t>A</a:t>
            </a:r>
            <a:r>
              <a:rPr lang="en-GB" dirty="0">
                <a:solidFill>
                  <a:schemeClr val="bg1">
                    <a:lumMod val="65000"/>
                  </a:schemeClr>
                </a:solidFill>
              </a:rPr>
              <a:t>’s </a:t>
            </a:r>
            <a:r>
              <a:rPr lang="en-GB" i="1" dirty="0">
                <a:solidFill>
                  <a:schemeClr val="bg1">
                    <a:lumMod val="65000"/>
                  </a:schemeClr>
                </a:solidFill>
              </a:rPr>
              <a:t>χ</a:t>
            </a:r>
            <a:r>
              <a:rPr lang="en-GB" dirty="0">
                <a:solidFill>
                  <a:schemeClr val="bg1">
                    <a:lumMod val="65000"/>
                  </a:schemeClr>
                </a:solidFill>
              </a:rPr>
              <a:t>-</a:t>
            </a:r>
            <a:r>
              <a:rPr lang="en-GB" dirty="0" err="1">
                <a:solidFill>
                  <a:schemeClr val="bg1">
                    <a:lumMod val="65000"/>
                  </a:schemeClr>
                </a:solidFill>
              </a:rPr>
              <a:t>ing</a:t>
            </a:r>
            <a:r>
              <a:rPr lang="en-GB" dirty="0">
                <a:solidFill>
                  <a:schemeClr val="bg1">
                    <a:lumMod val="65000"/>
                  </a:schemeClr>
                </a:solidFill>
              </a:rPr>
              <a:t> has feature </a:t>
            </a:r>
            <a:r>
              <a:rPr lang="en-GB" i="1" dirty="0">
                <a:solidFill>
                  <a:schemeClr val="bg1">
                    <a:lumMod val="65000"/>
                  </a:schemeClr>
                </a:solidFill>
              </a:rPr>
              <a:t>G</a:t>
            </a:r>
            <a:r>
              <a:rPr lang="en-GB" dirty="0">
                <a:solidFill>
                  <a:schemeClr val="bg1">
                    <a:lumMod val="65000"/>
                  </a:schemeClr>
                </a:solidFill>
              </a:rPr>
              <a:t>, such that other-things-being-equal, </a:t>
            </a:r>
            <a:r>
              <a:rPr lang="en-GB" i="1" dirty="0">
                <a:solidFill>
                  <a:schemeClr val="bg1">
                    <a:lumMod val="65000"/>
                  </a:schemeClr>
                </a:solidFill>
              </a:rPr>
              <a:t>A </a:t>
            </a:r>
            <a:r>
              <a:rPr lang="en-GB" dirty="0">
                <a:solidFill>
                  <a:schemeClr val="bg1">
                    <a:lumMod val="65000"/>
                  </a:schemeClr>
                </a:solidFill>
              </a:rPr>
              <a:t>ought to </a:t>
            </a:r>
            <a:r>
              <a:rPr lang="en-GB" i="1" dirty="0">
                <a:solidFill>
                  <a:schemeClr val="bg1">
                    <a:lumMod val="65000"/>
                  </a:schemeClr>
                </a:solidFill>
              </a:rPr>
              <a:t>χ</a:t>
            </a:r>
            <a:r>
              <a:rPr lang="en-GB" dirty="0">
                <a:solidFill>
                  <a:schemeClr val="bg1">
                    <a:lumMod val="65000"/>
                  </a:schemeClr>
                </a:solidFill>
              </a:rPr>
              <a:t>: </a:t>
            </a:r>
            <a:r>
              <a:rPr lang="en-GB" i="1" dirty="0">
                <a:solidFill>
                  <a:schemeClr val="bg1">
                    <a:lumMod val="65000"/>
                  </a:schemeClr>
                </a:solidFill>
              </a:rPr>
              <a:t>G </a:t>
            </a:r>
            <a:r>
              <a:rPr lang="en-GB" dirty="0">
                <a:solidFill>
                  <a:schemeClr val="bg1">
                    <a:lumMod val="65000"/>
                  </a:schemeClr>
                </a:solidFill>
              </a:rPr>
              <a:t>of </a:t>
            </a:r>
            <a:r>
              <a:rPr lang="en-GB" i="1" dirty="0">
                <a:solidFill>
                  <a:schemeClr val="bg1">
                    <a:lumMod val="65000"/>
                  </a:schemeClr>
                </a:solidFill>
              </a:rPr>
              <a:t>A</a:t>
            </a:r>
            <a:r>
              <a:rPr lang="en-GB" dirty="0">
                <a:solidFill>
                  <a:schemeClr val="bg1">
                    <a:lumMod val="65000"/>
                  </a:schemeClr>
                </a:solidFill>
              </a:rPr>
              <a:t>’s </a:t>
            </a:r>
            <a:r>
              <a:rPr lang="en-GB" i="1" dirty="0">
                <a:solidFill>
                  <a:schemeClr val="bg1">
                    <a:lumMod val="65000"/>
                  </a:schemeClr>
                </a:solidFill>
              </a:rPr>
              <a:t>χ</a:t>
            </a:r>
            <a:r>
              <a:rPr lang="en-GB" dirty="0">
                <a:solidFill>
                  <a:schemeClr val="bg1">
                    <a:lumMod val="65000"/>
                  </a:schemeClr>
                </a:solidFill>
              </a:rPr>
              <a:t>-</a:t>
            </a:r>
            <a:r>
              <a:rPr lang="en-GB" dirty="0" err="1">
                <a:solidFill>
                  <a:schemeClr val="bg1">
                    <a:lumMod val="65000"/>
                  </a:schemeClr>
                </a:solidFill>
              </a:rPr>
              <a:t>ing</a:t>
            </a:r>
            <a:r>
              <a:rPr lang="en-GB" dirty="0">
                <a:solidFill>
                  <a:schemeClr val="bg1">
                    <a:lumMod val="65000"/>
                  </a:schemeClr>
                </a:solidFill>
              </a:rPr>
              <a:t> grounds an other-things –being-equal obligation in just the way that </a:t>
            </a:r>
            <a:r>
              <a:rPr lang="en-GB" i="1" dirty="0">
                <a:solidFill>
                  <a:schemeClr val="bg1">
                    <a:lumMod val="65000"/>
                  </a:schemeClr>
                </a:solidFill>
              </a:rPr>
              <a:t>F </a:t>
            </a:r>
            <a:r>
              <a:rPr lang="en-GB" dirty="0">
                <a:solidFill>
                  <a:schemeClr val="bg1">
                    <a:lumMod val="65000"/>
                  </a:schemeClr>
                </a:solidFill>
              </a:rPr>
              <a:t>of </a:t>
            </a:r>
            <a:r>
              <a:rPr lang="en-GB" i="1" dirty="0">
                <a:solidFill>
                  <a:schemeClr val="bg1">
                    <a:lumMod val="65000"/>
                  </a:schemeClr>
                </a:solidFill>
              </a:rPr>
              <a:t>A</a:t>
            </a:r>
            <a:r>
              <a:rPr lang="en-GB" dirty="0">
                <a:solidFill>
                  <a:schemeClr val="bg1">
                    <a:lumMod val="65000"/>
                  </a:schemeClr>
                </a:solidFill>
              </a:rPr>
              <a:t>’s </a:t>
            </a:r>
            <a:r>
              <a:rPr lang="en-GB" i="1" dirty="0">
                <a:solidFill>
                  <a:schemeClr val="bg1">
                    <a:lumMod val="65000"/>
                  </a:schemeClr>
                </a:solidFill>
              </a:rPr>
              <a:t>φ</a:t>
            </a:r>
            <a:r>
              <a:rPr lang="en-GB" dirty="0">
                <a:solidFill>
                  <a:schemeClr val="bg1">
                    <a:lumMod val="65000"/>
                  </a:schemeClr>
                </a:solidFill>
              </a:rPr>
              <a:t>-</a:t>
            </a:r>
            <a:r>
              <a:rPr lang="en-GB" dirty="0" err="1">
                <a:solidFill>
                  <a:schemeClr val="bg1">
                    <a:lumMod val="65000"/>
                  </a:schemeClr>
                </a:solidFill>
              </a:rPr>
              <a:t>ing</a:t>
            </a:r>
            <a:r>
              <a:rPr lang="en-GB" dirty="0">
                <a:solidFill>
                  <a:schemeClr val="bg1">
                    <a:lumMod val="65000"/>
                  </a:schemeClr>
                </a:solidFill>
              </a:rPr>
              <a:t> does.</a:t>
            </a:r>
          </a:p>
          <a:p>
            <a:pPr marL="0" indent="0">
              <a:lnSpc>
                <a:spcPct val="110000"/>
              </a:lnSpc>
              <a:buNone/>
            </a:pPr>
            <a:r>
              <a:rPr lang="en-GB" dirty="0"/>
              <a:t>Although </a:t>
            </a:r>
            <a:r>
              <a:rPr lang="en-GB" i="1" dirty="0"/>
              <a:t>A</a:t>
            </a:r>
            <a:r>
              <a:rPr lang="en-GB" dirty="0"/>
              <a:t>’s </a:t>
            </a:r>
            <a:r>
              <a:rPr lang="en-GB" i="1" dirty="0"/>
              <a:t>φ</a:t>
            </a:r>
            <a:r>
              <a:rPr lang="en-GB" dirty="0"/>
              <a:t>-</a:t>
            </a:r>
            <a:r>
              <a:rPr lang="en-GB" dirty="0" err="1"/>
              <a:t>ing</a:t>
            </a:r>
            <a:r>
              <a:rPr lang="en-GB" dirty="0"/>
              <a:t> and </a:t>
            </a:r>
            <a:r>
              <a:rPr lang="en-GB" i="1" dirty="0"/>
              <a:t>A</a:t>
            </a:r>
            <a:r>
              <a:rPr lang="en-GB" dirty="0"/>
              <a:t>’s </a:t>
            </a:r>
            <a:r>
              <a:rPr lang="en-GB" i="1" dirty="0"/>
              <a:t>χ</a:t>
            </a:r>
            <a:r>
              <a:rPr lang="en-GB" dirty="0"/>
              <a:t>-</a:t>
            </a:r>
            <a:r>
              <a:rPr lang="en-GB" dirty="0" err="1"/>
              <a:t>ing</a:t>
            </a:r>
            <a:r>
              <a:rPr lang="en-GB" dirty="0"/>
              <a:t> are each possible, they are not compossible: if </a:t>
            </a:r>
            <a:r>
              <a:rPr lang="en-GB" i="1" dirty="0"/>
              <a:t>A φ</a:t>
            </a:r>
            <a:r>
              <a:rPr lang="en-GB" dirty="0"/>
              <a:t>-s, </a:t>
            </a:r>
            <a:r>
              <a:rPr lang="en-GB" i="1" dirty="0"/>
              <a:t>A </a:t>
            </a:r>
            <a:r>
              <a:rPr lang="en-GB" dirty="0"/>
              <a:t>cannot </a:t>
            </a:r>
            <a:r>
              <a:rPr lang="en-GB" i="1" dirty="0"/>
              <a:t>χ</a:t>
            </a:r>
            <a:r>
              <a:rPr lang="en-GB" dirty="0"/>
              <a:t>; and if </a:t>
            </a:r>
            <a:r>
              <a:rPr lang="en-GB" i="1" dirty="0"/>
              <a:t>A χ</a:t>
            </a:r>
            <a:r>
              <a:rPr lang="en-GB" dirty="0"/>
              <a:t>-s, </a:t>
            </a:r>
            <a:r>
              <a:rPr lang="en-GB" i="1" dirty="0"/>
              <a:t>A </a:t>
            </a:r>
            <a:r>
              <a:rPr lang="en-GB" dirty="0"/>
              <a:t>cannot </a:t>
            </a:r>
            <a:r>
              <a:rPr lang="en-GB" i="1" dirty="0"/>
              <a:t>φ</a:t>
            </a:r>
            <a:r>
              <a:rPr lang="en-GB" dirty="0"/>
              <a:t>.</a:t>
            </a:r>
          </a:p>
          <a:p>
            <a:pPr marL="0" indent="0">
              <a:lnSpc>
                <a:spcPct val="110000"/>
              </a:lnSpc>
              <a:buNone/>
            </a:pPr>
            <a:r>
              <a:rPr lang="en-GB" dirty="0">
                <a:solidFill>
                  <a:schemeClr val="bg1"/>
                </a:solidFill>
              </a:rPr>
              <a:t>Given the other-things-being-equal obligations and the fact that other things </a:t>
            </a:r>
            <a:r>
              <a:rPr lang="en-GB" i="1" dirty="0">
                <a:solidFill>
                  <a:schemeClr val="bg1"/>
                </a:solidFill>
              </a:rPr>
              <a:t>aren’t </a:t>
            </a:r>
            <a:r>
              <a:rPr lang="en-GB" dirty="0">
                <a:solidFill>
                  <a:schemeClr val="bg1"/>
                </a:solidFill>
              </a:rPr>
              <a:t>equal in the relevant respects, what is obligatory is for </a:t>
            </a:r>
            <a:r>
              <a:rPr lang="en-GB" i="1" dirty="0">
                <a:solidFill>
                  <a:schemeClr val="bg1"/>
                </a:solidFill>
              </a:rPr>
              <a:t>A </a:t>
            </a:r>
            <a:r>
              <a:rPr lang="en-GB" dirty="0">
                <a:solidFill>
                  <a:schemeClr val="bg1"/>
                </a:solidFill>
              </a:rPr>
              <a:t>to (either </a:t>
            </a:r>
            <a:r>
              <a:rPr lang="en-GB" i="1" dirty="0">
                <a:solidFill>
                  <a:schemeClr val="bg1"/>
                </a:solidFill>
              </a:rPr>
              <a:t>φ </a:t>
            </a:r>
            <a:r>
              <a:rPr lang="en-GB" dirty="0">
                <a:solidFill>
                  <a:schemeClr val="bg1"/>
                </a:solidFill>
              </a:rPr>
              <a:t>or </a:t>
            </a:r>
            <a:r>
              <a:rPr lang="en-GB" i="1" dirty="0">
                <a:solidFill>
                  <a:schemeClr val="bg1"/>
                </a:solidFill>
              </a:rPr>
              <a:t>χ</a:t>
            </a:r>
            <a:r>
              <a:rPr lang="en-GB" dirty="0">
                <a:solidFill>
                  <a:schemeClr val="bg1"/>
                </a:solidFill>
              </a:rPr>
              <a:t>).</a:t>
            </a:r>
          </a:p>
          <a:p>
            <a:pPr marL="0" indent="0">
              <a:lnSpc>
                <a:spcPct val="110000"/>
              </a:lnSpc>
              <a:buNone/>
            </a:pPr>
            <a:r>
              <a:rPr lang="en-GB" dirty="0">
                <a:solidFill>
                  <a:schemeClr val="bg1"/>
                </a:solidFill>
              </a:rPr>
              <a:t>All of the above goes through just as well if </a:t>
            </a:r>
            <a:r>
              <a:rPr lang="en-GB" i="1" dirty="0">
                <a:solidFill>
                  <a:schemeClr val="bg1"/>
                </a:solidFill>
              </a:rPr>
              <a:t>A</a:t>
            </a:r>
            <a:r>
              <a:rPr lang="en-GB" dirty="0">
                <a:solidFill>
                  <a:schemeClr val="bg1"/>
                </a:solidFill>
              </a:rPr>
              <a:t>’s </a:t>
            </a:r>
            <a:r>
              <a:rPr lang="en-GB" i="1" dirty="0">
                <a:solidFill>
                  <a:schemeClr val="bg1"/>
                </a:solidFill>
              </a:rPr>
              <a:t>χ</a:t>
            </a:r>
            <a:r>
              <a:rPr lang="en-GB" dirty="0">
                <a:solidFill>
                  <a:schemeClr val="bg1"/>
                </a:solidFill>
              </a:rPr>
              <a:t>-</a:t>
            </a:r>
            <a:r>
              <a:rPr lang="en-GB" dirty="0" err="1">
                <a:solidFill>
                  <a:schemeClr val="bg1"/>
                </a:solidFill>
              </a:rPr>
              <a:t>ing</a:t>
            </a:r>
            <a:r>
              <a:rPr lang="en-GB" dirty="0">
                <a:solidFill>
                  <a:schemeClr val="bg1"/>
                </a:solidFill>
              </a:rPr>
              <a:t> is </a:t>
            </a:r>
            <a:r>
              <a:rPr lang="en-GB" i="1" dirty="0">
                <a:solidFill>
                  <a:schemeClr val="bg1"/>
                </a:solidFill>
              </a:rPr>
              <a:t>A</a:t>
            </a:r>
            <a:r>
              <a:rPr lang="en-GB" dirty="0">
                <a:solidFill>
                  <a:schemeClr val="bg1"/>
                </a:solidFill>
              </a:rPr>
              <a:t>’s not-</a:t>
            </a:r>
            <a:r>
              <a:rPr lang="en-GB" i="1" dirty="0">
                <a:solidFill>
                  <a:schemeClr val="bg1"/>
                </a:solidFill>
              </a:rPr>
              <a:t>φ</a:t>
            </a:r>
            <a:r>
              <a:rPr lang="en-GB" dirty="0">
                <a:solidFill>
                  <a:schemeClr val="bg1"/>
                </a:solidFill>
              </a:rPr>
              <a:t>-</a:t>
            </a:r>
            <a:r>
              <a:rPr lang="en-GB" dirty="0" err="1">
                <a:solidFill>
                  <a:schemeClr val="bg1"/>
                </a:solidFill>
              </a:rPr>
              <a:t>ing</a:t>
            </a:r>
            <a:r>
              <a:rPr lang="en-GB" dirty="0">
                <a:solidFill>
                  <a:schemeClr val="bg1"/>
                </a:solidFill>
              </a:rPr>
              <a:t>.</a:t>
            </a:r>
          </a:p>
          <a:p>
            <a:pPr marL="0" indent="0">
              <a:lnSpc>
                <a:spcPct val="110000"/>
              </a:lnSpc>
              <a:buNone/>
            </a:pPr>
            <a:r>
              <a:rPr lang="en-GB" dirty="0">
                <a:solidFill>
                  <a:schemeClr val="bg1"/>
                </a:solidFill>
              </a:rPr>
              <a:t>So, it might be that because of features </a:t>
            </a:r>
            <a:r>
              <a:rPr lang="en-GB" i="1" dirty="0">
                <a:solidFill>
                  <a:schemeClr val="bg1"/>
                </a:solidFill>
              </a:rPr>
              <a:t>F </a:t>
            </a:r>
            <a:r>
              <a:rPr lang="en-GB" dirty="0">
                <a:solidFill>
                  <a:schemeClr val="bg1"/>
                </a:solidFill>
              </a:rPr>
              <a:t>and </a:t>
            </a:r>
            <a:r>
              <a:rPr lang="en-GB" i="1" dirty="0">
                <a:solidFill>
                  <a:schemeClr val="bg1"/>
                </a:solidFill>
              </a:rPr>
              <a:t>G</a:t>
            </a:r>
            <a:r>
              <a:rPr lang="en-GB" dirty="0">
                <a:solidFill>
                  <a:schemeClr val="bg1"/>
                </a:solidFill>
              </a:rPr>
              <a:t> of </a:t>
            </a:r>
            <a:r>
              <a:rPr lang="en-GB" i="1" dirty="0">
                <a:solidFill>
                  <a:schemeClr val="bg1"/>
                </a:solidFill>
              </a:rPr>
              <a:t>A</a:t>
            </a:r>
            <a:r>
              <a:rPr lang="en-GB" dirty="0">
                <a:solidFill>
                  <a:schemeClr val="bg1"/>
                </a:solidFill>
              </a:rPr>
              <a:t>’s </a:t>
            </a:r>
            <a:r>
              <a:rPr lang="en-GB" i="1" dirty="0">
                <a:solidFill>
                  <a:schemeClr val="bg1"/>
                </a:solidFill>
              </a:rPr>
              <a:t>φ</a:t>
            </a:r>
            <a:r>
              <a:rPr lang="en-GB" dirty="0">
                <a:solidFill>
                  <a:schemeClr val="bg1"/>
                </a:solidFill>
              </a:rPr>
              <a:t>-</a:t>
            </a:r>
            <a:r>
              <a:rPr lang="en-GB" dirty="0" err="1">
                <a:solidFill>
                  <a:schemeClr val="bg1"/>
                </a:solidFill>
              </a:rPr>
              <a:t>ing</a:t>
            </a:r>
            <a:r>
              <a:rPr lang="en-GB" dirty="0">
                <a:solidFill>
                  <a:schemeClr val="bg1"/>
                </a:solidFill>
              </a:rPr>
              <a:t> and </a:t>
            </a:r>
            <a:r>
              <a:rPr lang="en-GB" i="1" dirty="0">
                <a:solidFill>
                  <a:schemeClr val="bg1"/>
                </a:solidFill>
              </a:rPr>
              <a:t>A</a:t>
            </a:r>
            <a:r>
              <a:rPr lang="en-GB" dirty="0">
                <a:solidFill>
                  <a:schemeClr val="bg1"/>
                </a:solidFill>
              </a:rPr>
              <a:t>’s not-</a:t>
            </a:r>
            <a:r>
              <a:rPr lang="en-GB" i="1" dirty="0">
                <a:solidFill>
                  <a:schemeClr val="bg1"/>
                </a:solidFill>
              </a:rPr>
              <a:t>φ</a:t>
            </a:r>
            <a:r>
              <a:rPr lang="en-GB" dirty="0">
                <a:solidFill>
                  <a:schemeClr val="bg1"/>
                </a:solidFill>
              </a:rPr>
              <a:t>-</a:t>
            </a:r>
            <a:r>
              <a:rPr lang="en-GB" dirty="0" err="1">
                <a:solidFill>
                  <a:schemeClr val="bg1"/>
                </a:solidFill>
              </a:rPr>
              <a:t>ing</a:t>
            </a:r>
            <a:r>
              <a:rPr lang="en-GB" dirty="0">
                <a:solidFill>
                  <a:schemeClr val="bg1"/>
                </a:solidFill>
              </a:rPr>
              <a:t> respectively, </a:t>
            </a:r>
            <a:r>
              <a:rPr lang="en-GB" b="1" i="1" dirty="0">
                <a:solidFill>
                  <a:schemeClr val="bg1"/>
                </a:solidFill>
              </a:rPr>
              <a:t>A</a:t>
            </a:r>
            <a:r>
              <a:rPr lang="en-GB" b="1" dirty="0">
                <a:solidFill>
                  <a:schemeClr val="bg1"/>
                </a:solidFill>
              </a:rPr>
              <a:t> ought to (either </a:t>
            </a:r>
            <a:r>
              <a:rPr lang="en-GB" b="1" i="1" dirty="0">
                <a:solidFill>
                  <a:schemeClr val="bg1"/>
                </a:solidFill>
              </a:rPr>
              <a:t>φ </a:t>
            </a:r>
            <a:r>
              <a:rPr lang="en-GB" b="1" dirty="0">
                <a:solidFill>
                  <a:schemeClr val="bg1"/>
                </a:solidFill>
              </a:rPr>
              <a:t>or not-</a:t>
            </a:r>
            <a:r>
              <a:rPr lang="en-GB" b="1" i="1" dirty="0">
                <a:solidFill>
                  <a:schemeClr val="bg1"/>
                </a:solidFill>
              </a:rPr>
              <a:t> φ</a:t>
            </a:r>
            <a:r>
              <a:rPr lang="en-GB" b="1" dirty="0">
                <a:solidFill>
                  <a:schemeClr val="bg1"/>
                </a:solidFill>
              </a:rPr>
              <a:t>)</a:t>
            </a:r>
            <a:r>
              <a:rPr lang="en-GB" dirty="0">
                <a:solidFill>
                  <a:schemeClr val="bg1"/>
                </a:solidFill>
              </a:rPr>
              <a:t>.</a:t>
            </a:r>
          </a:p>
        </p:txBody>
      </p:sp>
    </p:spTree>
    <p:extLst>
      <p:ext uri="{BB962C8B-B14F-4D97-AF65-F5344CB8AC3E}">
        <p14:creationId xmlns:p14="http://schemas.microsoft.com/office/powerpoint/2010/main" val="22155411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9"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sp>
        <p:nvSpPr>
          <p:cNvPr id="33"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D69D95F-9349-41DA-B3E3-C7303F64FF0A}"/>
              </a:ext>
            </a:extLst>
          </p:cNvPr>
          <p:cNvSpPr>
            <a:spLocks noGrp="1"/>
          </p:cNvSpPr>
          <p:nvPr>
            <p:ph type="title"/>
          </p:nvPr>
        </p:nvSpPr>
        <p:spPr>
          <a:xfrm>
            <a:off x="645459" y="960120"/>
            <a:ext cx="3865695" cy="4171278"/>
          </a:xfrm>
        </p:spPr>
        <p:txBody>
          <a:bodyPr>
            <a:normAutofit/>
          </a:bodyPr>
          <a:lstStyle/>
          <a:p>
            <a:pPr algn="r"/>
            <a:r>
              <a:rPr lang="en-GB" sz="4400" dirty="0">
                <a:solidFill>
                  <a:schemeClr val="tx1"/>
                </a:solidFill>
              </a:rPr>
              <a:t>Plausible instances of </a:t>
            </a:r>
            <a:br>
              <a:rPr lang="en-GB" sz="4400" dirty="0">
                <a:solidFill>
                  <a:schemeClr val="tx1"/>
                </a:solidFill>
              </a:rPr>
            </a:br>
            <a:r>
              <a:rPr lang="en-GB" sz="4400" i="1" dirty="0">
                <a:solidFill>
                  <a:schemeClr val="tx1"/>
                </a:solidFill>
              </a:rPr>
              <a:t>O</a:t>
            </a:r>
            <a:r>
              <a:rPr lang="en-GB" sz="4400" dirty="0">
                <a:solidFill>
                  <a:schemeClr val="tx1"/>
                </a:solidFill>
              </a:rPr>
              <a:t>(</a:t>
            </a:r>
            <a:r>
              <a:rPr lang="en-GB" sz="4400" i="1" dirty="0" err="1">
                <a:solidFill>
                  <a:schemeClr val="tx1"/>
                </a:solidFill>
              </a:rPr>
              <a:t>φ</a:t>
            </a:r>
            <a:r>
              <a:rPr lang="en-GB" sz="4400" i="1" baseline="-25000" dirty="0" err="1">
                <a:solidFill>
                  <a:schemeClr val="tx1"/>
                </a:solidFill>
              </a:rPr>
              <a:t>A</a:t>
            </a:r>
            <a:r>
              <a:rPr lang="en-GB" sz="4400" i="1" dirty="0">
                <a:solidFill>
                  <a:schemeClr val="tx1"/>
                </a:solidFill>
              </a:rPr>
              <a:t> </a:t>
            </a:r>
            <a:r>
              <a:rPr lang="en-GB" sz="4400" dirty="0">
                <a:solidFill>
                  <a:schemeClr val="tx1"/>
                </a:solidFill>
              </a:rPr>
              <a:t>or not-</a:t>
            </a:r>
            <a:r>
              <a:rPr lang="en-GB" sz="4400" i="1" dirty="0" err="1">
                <a:solidFill>
                  <a:schemeClr val="tx1"/>
                </a:solidFill>
              </a:rPr>
              <a:t>φ</a:t>
            </a:r>
            <a:r>
              <a:rPr lang="en-GB" sz="4400" i="1" baseline="-25000" dirty="0" err="1">
                <a:solidFill>
                  <a:schemeClr val="tx1"/>
                </a:solidFill>
              </a:rPr>
              <a:t>A</a:t>
            </a:r>
            <a:r>
              <a:rPr lang="en-GB" sz="4400" dirty="0">
                <a:solidFill>
                  <a:schemeClr val="tx1"/>
                </a:solidFill>
              </a:rPr>
              <a:t>)</a:t>
            </a: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A29E6658-8810-4E8B-975D-B9C7B8781B01}"/>
              </a:ext>
            </a:extLst>
          </p:cNvPr>
          <p:cNvSpPr>
            <a:spLocks noGrp="1"/>
          </p:cNvSpPr>
          <p:nvPr>
            <p:ph idx="1"/>
          </p:nvPr>
        </p:nvSpPr>
        <p:spPr>
          <a:xfrm>
            <a:off x="4983163" y="276225"/>
            <a:ext cx="7178675" cy="5403851"/>
          </a:xfrm>
        </p:spPr>
        <p:txBody>
          <a:bodyPr anchorCtr="0">
            <a:noAutofit/>
          </a:bodyPr>
          <a:lstStyle/>
          <a:p>
            <a:pPr marL="0" indent="0">
              <a:lnSpc>
                <a:spcPct val="110000"/>
              </a:lnSpc>
              <a:buNone/>
            </a:pPr>
            <a:r>
              <a:rPr lang="en-GB" dirty="0">
                <a:solidFill>
                  <a:schemeClr val="bg1">
                    <a:lumMod val="65000"/>
                  </a:schemeClr>
                </a:solidFill>
              </a:rPr>
              <a:t>Sometimes, the fact that </a:t>
            </a:r>
            <a:r>
              <a:rPr lang="en-GB" i="1" dirty="0">
                <a:solidFill>
                  <a:schemeClr val="bg1">
                    <a:lumMod val="65000"/>
                  </a:schemeClr>
                </a:solidFill>
              </a:rPr>
              <a:t>A </a:t>
            </a:r>
            <a:r>
              <a:rPr lang="en-GB" dirty="0">
                <a:solidFill>
                  <a:schemeClr val="bg1">
                    <a:lumMod val="65000"/>
                  </a:schemeClr>
                </a:solidFill>
              </a:rPr>
              <a:t>ought to </a:t>
            </a:r>
            <a:r>
              <a:rPr lang="en-GB" i="1" dirty="0">
                <a:solidFill>
                  <a:schemeClr val="bg1">
                    <a:lumMod val="65000"/>
                  </a:schemeClr>
                </a:solidFill>
              </a:rPr>
              <a:t>φ </a:t>
            </a:r>
            <a:r>
              <a:rPr lang="en-GB" dirty="0">
                <a:solidFill>
                  <a:schemeClr val="bg1">
                    <a:lumMod val="65000"/>
                  </a:schemeClr>
                </a:solidFill>
              </a:rPr>
              <a:t>is due to (grounded in) the fact that </a:t>
            </a:r>
            <a:r>
              <a:rPr lang="en-GB" i="1" dirty="0">
                <a:solidFill>
                  <a:schemeClr val="bg1">
                    <a:lumMod val="65000"/>
                  </a:schemeClr>
                </a:solidFill>
              </a:rPr>
              <a:t>A</a:t>
            </a:r>
            <a:r>
              <a:rPr lang="en-GB" dirty="0">
                <a:solidFill>
                  <a:schemeClr val="bg1">
                    <a:lumMod val="65000"/>
                  </a:schemeClr>
                </a:solidFill>
              </a:rPr>
              <a:t>’s </a:t>
            </a:r>
            <a:r>
              <a:rPr lang="en-GB" i="1" dirty="0">
                <a:solidFill>
                  <a:schemeClr val="bg1">
                    <a:lumMod val="65000"/>
                  </a:schemeClr>
                </a:solidFill>
              </a:rPr>
              <a:t>φ</a:t>
            </a:r>
            <a:r>
              <a:rPr lang="en-GB" dirty="0">
                <a:solidFill>
                  <a:schemeClr val="bg1">
                    <a:lumMod val="65000"/>
                  </a:schemeClr>
                </a:solidFill>
              </a:rPr>
              <a:t>-</a:t>
            </a:r>
            <a:r>
              <a:rPr lang="en-GB" dirty="0" err="1">
                <a:solidFill>
                  <a:schemeClr val="bg1">
                    <a:lumMod val="65000"/>
                  </a:schemeClr>
                </a:solidFill>
              </a:rPr>
              <a:t>ing</a:t>
            </a:r>
            <a:r>
              <a:rPr lang="en-GB" dirty="0">
                <a:solidFill>
                  <a:schemeClr val="bg1">
                    <a:lumMod val="65000"/>
                  </a:schemeClr>
                </a:solidFill>
              </a:rPr>
              <a:t> has some feature, </a:t>
            </a:r>
            <a:r>
              <a:rPr lang="en-GB" i="1" dirty="0">
                <a:solidFill>
                  <a:schemeClr val="bg1">
                    <a:lumMod val="65000"/>
                  </a:schemeClr>
                </a:solidFill>
              </a:rPr>
              <a:t>F</a:t>
            </a:r>
            <a:r>
              <a:rPr lang="en-GB" dirty="0">
                <a:solidFill>
                  <a:schemeClr val="bg1">
                    <a:lumMod val="65000"/>
                  </a:schemeClr>
                </a:solidFill>
              </a:rPr>
              <a:t>.</a:t>
            </a:r>
          </a:p>
          <a:p>
            <a:pPr marL="0" indent="0">
              <a:lnSpc>
                <a:spcPct val="110000"/>
              </a:lnSpc>
              <a:buNone/>
            </a:pPr>
            <a:r>
              <a:rPr lang="en-GB" dirty="0">
                <a:solidFill>
                  <a:schemeClr val="bg1">
                    <a:lumMod val="65000"/>
                  </a:schemeClr>
                </a:solidFill>
              </a:rPr>
              <a:t>Then, other-things-being-equal, </a:t>
            </a:r>
            <a:r>
              <a:rPr lang="en-GB" i="1" dirty="0">
                <a:solidFill>
                  <a:schemeClr val="bg1">
                    <a:lumMod val="65000"/>
                  </a:schemeClr>
                </a:solidFill>
              </a:rPr>
              <a:t>F</a:t>
            </a:r>
            <a:r>
              <a:rPr lang="en-GB" dirty="0">
                <a:solidFill>
                  <a:schemeClr val="bg1">
                    <a:lumMod val="65000"/>
                  </a:schemeClr>
                </a:solidFill>
              </a:rPr>
              <a:t> of </a:t>
            </a:r>
            <a:r>
              <a:rPr lang="en-GB" i="1" dirty="0">
                <a:solidFill>
                  <a:schemeClr val="bg1">
                    <a:lumMod val="65000"/>
                  </a:schemeClr>
                </a:solidFill>
              </a:rPr>
              <a:t>A</a:t>
            </a:r>
            <a:r>
              <a:rPr lang="en-GB" dirty="0">
                <a:solidFill>
                  <a:schemeClr val="bg1">
                    <a:lumMod val="65000"/>
                  </a:schemeClr>
                </a:solidFill>
              </a:rPr>
              <a:t>’s </a:t>
            </a:r>
            <a:r>
              <a:rPr lang="en-GB" i="1" dirty="0">
                <a:solidFill>
                  <a:schemeClr val="bg1">
                    <a:lumMod val="65000"/>
                  </a:schemeClr>
                </a:solidFill>
              </a:rPr>
              <a:t>φ</a:t>
            </a:r>
            <a:r>
              <a:rPr lang="en-GB" dirty="0">
                <a:solidFill>
                  <a:schemeClr val="bg1">
                    <a:lumMod val="65000"/>
                  </a:schemeClr>
                </a:solidFill>
              </a:rPr>
              <a:t>-</a:t>
            </a:r>
            <a:r>
              <a:rPr lang="en-GB" dirty="0" err="1">
                <a:solidFill>
                  <a:schemeClr val="bg1">
                    <a:lumMod val="65000"/>
                  </a:schemeClr>
                </a:solidFill>
              </a:rPr>
              <a:t>ing</a:t>
            </a:r>
            <a:r>
              <a:rPr lang="en-GB" dirty="0">
                <a:solidFill>
                  <a:schemeClr val="bg1">
                    <a:lumMod val="65000"/>
                  </a:schemeClr>
                </a:solidFill>
              </a:rPr>
              <a:t> would mean that: </a:t>
            </a:r>
            <a:r>
              <a:rPr lang="en-GB" i="1" dirty="0">
                <a:solidFill>
                  <a:schemeClr val="bg1">
                    <a:lumMod val="65000"/>
                  </a:schemeClr>
                </a:solidFill>
              </a:rPr>
              <a:t>A </a:t>
            </a:r>
            <a:r>
              <a:rPr lang="en-GB" dirty="0">
                <a:solidFill>
                  <a:schemeClr val="bg1">
                    <a:lumMod val="65000"/>
                  </a:schemeClr>
                </a:solidFill>
              </a:rPr>
              <a:t>ought to </a:t>
            </a:r>
            <a:r>
              <a:rPr lang="en-GB" i="1" dirty="0">
                <a:solidFill>
                  <a:schemeClr val="bg1">
                    <a:lumMod val="65000"/>
                  </a:schemeClr>
                </a:solidFill>
              </a:rPr>
              <a:t>φ</a:t>
            </a:r>
            <a:r>
              <a:rPr lang="en-GB" dirty="0">
                <a:solidFill>
                  <a:schemeClr val="bg1">
                    <a:lumMod val="65000"/>
                  </a:schemeClr>
                </a:solidFill>
              </a:rPr>
              <a:t>.</a:t>
            </a:r>
          </a:p>
          <a:p>
            <a:pPr marL="0" indent="0">
              <a:lnSpc>
                <a:spcPct val="110000"/>
              </a:lnSpc>
              <a:buNone/>
            </a:pPr>
            <a:r>
              <a:rPr lang="en-GB" dirty="0">
                <a:solidFill>
                  <a:schemeClr val="bg1">
                    <a:lumMod val="65000"/>
                  </a:schemeClr>
                </a:solidFill>
              </a:rPr>
              <a:t>Now suppose that </a:t>
            </a:r>
            <a:r>
              <a:rPr lang="en-GB" i="1" dirty="0">
                <a:solidFill>
                  <a:schemeClr val="bg1">
                    <a:lumMod val="65000"/>
                  </a:schemeClr>
                </a:solidFill>
              </a:rPr>
              <a:t>A</a:t>
            </a:r>
            <a:r>
              <a:rPr lang="en-GB" dirty="0">
                <a:solidFill>
                  <a:schemeClr val="bg1">
                    <a:lumMod val="65000"/>
                  </a:schemeClr>
                </a:solidFill>
              </a:rPr>
              <a:t>’s </a:t>
            </a:r>
            <a:r>
              <a:rPr lang="en-GB" i="1" dirty="0">
                <a:solidFill>
                  <a:schemeClr val="bg1">
                    <a:lumMod val="65000"/>
                  </a:schemeClr>
                </a:solidFill>
              </a:rPr>
              <a:t>χ</a:t>
            </a:r>
            <a:r>
              <a:rPr lang="en-GB" dirty="0">
                <a:solidFill>
                  <a:schemeClr val="bg1">
                    <a:lumMod val="65000"/>
                  </a:schemeClr>
                </a:solidFill>
              </a:rPr>
              <a:t>-</a:t>
            </a:r>
            <a:r>
              <a:rPr lang="en-GB" dirty="0" err="1">
                <a:solidFill>
                  <a:schemeClr val="bg1">
                    <a:lumMod val="65000"/>
                  </a:schemeClr>
                </a:solidFill>
              </a:rPr>
              <a:t>ing</a:t>
            </a:r>
            <a:r>
              <a:rPr lang="en-GB" dirty="0">
                <a:solidFill>
                  <a:schemeClr val="bg1">
                    <a:lumMod val="65000"/>
                  </a:schemeClr>
                </a:solidFill>
              </a:rPr>
              <a:t> has feature </a:t>
            </a:r>
            <a:r>
              <a:rPr lang="en-GB" i="1" dirty="0">
                <a:solidFill>
                  <a:schemeClr val="bg1">
                    <a:lumMod val="65000"/>
                  </a:schemeClr>
                </a:solidFill>
              </a:rPr>
              <a:t>G</a:t>
            </a:r>
            <a:r>
              <a:rPr lang="en-GB" dirty="0">
                <a:solidFill>
                  <a:schemeClr val="bg1">
                    <a:lumMod val="65000"/>
                  </a:schemeClr>
                </a:solidFill>
              </a:rPr>
              <a:t>, such that other-things-being-equal, </a:t>
            </a:r>
            <a:r>
              <a:rPr lang="en-GB" i="1" dirty="0">
                <a:solidFill>
                  <a:schemeClr val="bg1">
                    <a:lumMod val="65000"/>
                  </a:schemeClr>
                </a:solidFill>
              </a:rPr>
              <a:t>A </a:t>
            </a:r>
            <a:r>
              <a:rPr lang="en-GB" dirty="0">
                <a:solidFill>
                  <a:schemeClr val="bg1">
                    <a:lumMod val="65000"/>
                  </a:schemeClr>
                </a:solidFill>
              </a:rPr>
              <a:t>ought to </a:t>
            </a:r>
            <a:r>
              <a:rPr lang="en-GB" i="1" dirty="0">
                <a:solidFill>
                  <a:schemeClr val="bg1">
                    <a:lumMod val="65000"/>
                  </a:schemeClr>
                </a:solidFill>
              </a:rPr>
              <a:t>χ</a:t>
            </a:r>
            <a:r>
              <a:rPr lang="en-GB" dirty="0">
                <a:solidFill>
                  <a:schemeClr val="bg1">
                    <a:lumMod val="65000"/>
                  </a:schemeClr>
                </a:solidFill>
              </a:rPr>
              <a:t>: </a:t>
            </a:r>
            <a:r>
              <a:rPr lang="en-GB" i="1" dirty="0">
                <a:solidFill>
                  <a:schemeClr val="bg1">
                    <a:lumMod val="65000"/>
                  </a:schemeClr>
                </a:solidFill>
              </a:rPr>
              <a:t>G </a:t>
            </a:r>
            <a:r>
              <a:rPr lang="en-GB" dirty="0">
                <a:solidFill>
                  <a:schemeClr val="bg1">
                    <a:lumMod val="65000"/>
                  </a:schemeClr>
                </a:solidFill>
              </a:rPr>
              <a:t>of </a:t>
            </a:r>
            <a:r>
              <a:rPr lang="en-GB" i="1" dirty="0">
                <a:solidFill>
                  <a:schemeClr val="bg1">
                    <a:lumMod val="65000"/>
                  </a:schemeClr>
                </a:solidFill>
              </a:rPr>
              <a:t>A</a:t>
            </a:r>
            <a:r>
              <a:rPr lang="en-GB" dirty="0">
                <a:solidFill>
                  <a:schemeClr val="bg1">
                    <a:lumMod val="65000"/>
                  </a:schemeClr>
                </a:solidFill>
              </a:rPr>
              <a:t>’s </a:t>
            </a:r>
            <a:r>
              <a:rPr lang="en-GB" i="1" dirty="0">
                <a:solidFill>
                  <a:schemeClr val="bg1">
                    <a:lumMod val="65000"/>
                  </a:schemeClr>
                </a:solidFill>
              </a:rPr>
              <a:t>χ</a:t>
            </a:r>
            <a:r>
              <a:rPr lang="en-GB" dirty="0">
                <a:solidFill>
                  <a:schemeClr val="bg1">
                    <a:lumMod val="65000"/>
                  </a:schemeClr>
                </a:solidFill>
              </a:rPr>
              <a:t>-</a:t>
            </a:r>
            <a:r>
              <a:rPr lang="en-GB" dirty="0" err="1">
                <a:solidFill>
                  <a:schemeClr val="bg1">
                    <a:lumMod val="65000"/>
                  </a:schemeClr>
                </a:solidFill>
              </a:rPr>
              <a:t>ing</a:t>
            </a:r>
            <a:r>
              <a:rPr lang="en-GB" dirty="0">
                <a:solidFill>
                  <a:schemeClr val="bg1">
                    <a:lumMod val="65000"/>
                  </a:schemeClr>
                </a:solidFill>
              </a:rPr>
              <a:t> grounds an other-things –being-equal obligation in just the way that </a:t>
            </a:r>
            <a:r>
              <a:rPr lang="en-GB" i="1" dirty="0">
                <a:solidFill>
                  <a:schemeClr val="bg1">
                    <a:lumMod val="65000"/>
                  </a:schemeClr>
                </a:solidFill>
              </a:rPr>
              <a:t>F </a:t>
            </a:r>
            <a:r>
              <a:rPr lang="en-GB" dirty="0">
                <a:solidFill>
                  <a:schemeClr val="bg1">
                    <a:lumMod val="65000"/>
                  </a:schemeClr>
                </a:solidFill>
              </a:rPr>
              <a:t>of </a:t>
            </a:r>
            <a:r>
              <a:rPr lang="en-GB" i="1" dirty="0">
                <a:solidFill>
                  <a:schemeClr val="bg1">
                    <a:lumMod val="65000"/>
                  </a:schemeClr>
                </a:solidFill>
              </a:rPr>
              <a:t>A</a:t>
            </a:r>
            <a:r>
              <a:rPr lang="en-GB" dirty="0">
                <a:solidFill>
                  <a:schemeClr val="bg1">
                    <a:lumMod val="65000"/>
                  </a:schemeClr>
                </a:solidFill>
              </a:rPr>
              <a:t>’s </a:t>
            </a:r>
            <a:r>
              <a:rPr lang="en-GB" i="1" dirty="0">
                <a:solidFill>
                  <a:schemeClr val="bg1">
                    <a:lumMod val="65000"/>
                  </a:schemeClr>
                </a:solidFill>
              </a:rPr>
              <a:t>φ</a:t>
            </a:r>
            <a:r>
              <a:rPr lang="en-GB" dirty="0">
                <a:solidFill>
                  <a:schemeClr val="bg1">
                    <a:lumMod val="65000"/>
                  </a:schemeClr>
                </a:solidFill>
              </a:rPr>
              <a:t>-</a:t>
            </a:r>
            <a:r>
              <a:rPr lang="en-GB" dirty="0" err="1">
                <a:solidFill>
                  <a:schemeClr val="bg1">
                    <a:lumMod val="65000"/>
                  </a:schemeClr>
                </a:solidFill>
              </a:rPr>
              <a:t>ing</a:t>
            </a:r>
            <a:r>
              <a:rPr lang="en-GB" dirty="0">
                <a:solidFill>
                  <a:schemeClr val="bg1">
                    <a:lumMod val="65000"/>
                  </a:schemeClr>
                </a:solidFill>
              </a:rPr>
              <a:t> does.</a:t>
            </a:r>
          </a:p>
          <a:p>
            <a:pPr marL="0" indent="0">
              <a:lnSpc>
                <a:spcPct val="110000"/>
              </a:lnSpc>
              <a:buNone/>
            </a:pPr>
            <a:r>
              <a:rPr lang="en-GB" dirty="0">
                <a:solidFill>
                  <a:schemeClr val="bg1">
                    <a:lumMod val="65000"/>
                  </a:schemeClr>
                </a:solidFill>
              </a:rPr>
              <a:t>Although </a:t>
            </a:r>
            <a:r>
              <a:rPr lang="en-GB" i="1" dirty="0">
                <a:solidFill>
                  <a:schemeClr val="bg1">
                    <a:lumMod val="65000"/>
                  </a:schemeClr>
                </a:solidFill>
              </a:rPr>
              <a:t>A</a:t>
            </a:r>
            <a:r>
              <a:rPr lang="en-GB" dirty="0">
                <a:solidFill>
                  <a:schemeClr val="bg1">
                    <a:lumMod val="65000"/>
                  </a:schemeClr>
                </a:solidFill>
              </a:rPr>
              <a:t>’s </a:t>
            </a:r>
            <a:r>
              <a:rPr lang="en-GB" i="1" dirty="0">
                <a:solidFill>
                  <a:schemeClr val="bg1">
                    <a:lumMod val="65000"/>
                  </a:schemeClr>
                </a:solidFill>
              </a:rPr>
              <a:t>φ</a:t>
            </a:r>
            <a:r>
              <a:rPr lang="en-GB" dirty="0">
                <a:solidFill>
                  <a:schemeClr val="bg1">
                    <a:lumMod val="65000"/>
                  </a:schemeClr>
                </a:solidFill>
              </a:rPr>
              <a:t>-</a:t>
            </a:r>
            <a:r>
              <a:rPr lang="en-GB" dirty="0" err="1">
                <a:solidFill>
                  <a:schemeClr val="bg1">
                    <a:lumMod val="65000"/>
                  </a:schemeClr>
                </a:solidFill>
              </a:rPr>
              <a:t>ing</a:t>
            </a:r>
            <a:r>
              <a:rPr lang="en-GB" dirty="0">
                <a:solidFill>
                  <a:schemeClr val="bg1">
                    <a:lumMod val="65000"/>
                  </a:schemeClr>
                </a:solidFill>
              </a:rPr>
              <a:t> and </a:t>
            </a:r>
            <a:r>
              <a:rPr lang="en-GB" i="1" dirty="0">
                <a:solidFill>
                  <a:schemeClr val="bg1">
                    <a:lumMod val="65000"/>
                  </a:schemeClr>
                </a:solidFill>
              </a:rPr>
              <a:t>A</a:t>
            </a:r>
            <a:r>
              <a:rPr lang="en-GB" dirty="0">
                <a:solidFill>
                  <a:schemeClr val="bg1">
                    <a:lumMod val="65000"/>
                  </a:schemeClr>
                </a:solidFill>
              </a:rPr>
              <a:t>’s </a:t>
            </a:r>
            <a:r>
              <a:rPr lang="en-GB" i="1" dirty="0">
                <a:solidFill>
                  <a:schemeClr val="bg1">
                    <a:lumMod val="65000"/>
                  </a:schemeClr>
                </a:solidFill>
              </a:rPr>
              <a:t>χ</a:t>
            </a:r>
            <a:r>
              <a:rPr lang="en-GB" dirty="0">
                <a:solidFill>
                  <a:schemeClr val="bg1">
                    <a:lumMod val="65000"/>
                  </a:schemeClr>
                </a:solidFill>
              </a:rPr>
              <a:t>-</a:t>
            </a:r>
            <a:r>
              <a:rPr lang="en-GB" dirty="0" err="1">
                <a:solidFill>
                  <a:schemeClr val="bg1">
                    <a:lumMod val="65000"/>
                  </a:schemeClr>
                </a:solidFill>
              </a:rPr>
              <a:t>ing</a:t>
            </a:r>
            <a:r>
              <a:rPr lang="en-GB" dirty="0">
                <a:solidFill>
                  <a:schemeClr val="bg1">
                    <a:lumMod val="65000"/>
                  </a:schemeClr>
                </a:solidFill>
              </a:rPr>
              <a:t> are each possible, they are not compossible: if </a:t>
            </a:r>
            <a:r>
              <a:rPr lang="en-GB" i="1" dirty="0">
                <a:solidFill>
                  <a:schemeClr val="bg1">
                    <a:lumMod val="65000"/>
                  </a:schemeClr>
                </a:solidFill>
              </a:rPr>
              <a:t>A φ</a:t>
            </a:r>
            <a:r>
              <a:rPr lang="en-GB" dirty="0">
                <a:solidFill>
                  <a:schemeClr val="bg1">
                    <a:lumMod val="65000"/>
                  </a:schemeClr>
                </a:solidFill>
              </a:rPr>
              <a:t>-s, </a:t>
            </a:r>
            <a:r>
              <a:rPr lang="en-GB" i="1" dirty="0">
                <a:solidFill>
                  <a:schemeClr val="bg1">
                    <a:lumMod val="65000"/>
                  </a:schemeClr>
                </a:solidFill>
              </a:rPr>
              <a:t>A </a:t>
            </a:r>
            <a:r>
              <a:rPr lang="en-GB" dirty="0">
                <a:solidFill>
                  <a:schemeClr val="bg1">
                    <a:lumMod val="65000"/>
                  </a:schemeClr>
                </a:solidFill>
              </a:rPr>
              <a:t>cannot </a:t>
            </a:r>
            <a:r>
              <a:rPr lang="en-GB" i="1" dirty="0">
                <a:solidFill>
                  <a:schemeClr val="bg1">
                    <a:lumMod val="65000"/>
                  </a:schemeClr>
                </a:solidFill>
              </a:rPr>
              <a:t>χ</a:t>
            </a:r>
            <a:r>
              <a:rPr lang="en-GB" dirty="0">
                <a:solidFill>
                  <a:schemeClr val="bg1">
                    <a:lumMod val="65000"/>
                  </a:schemeClr>
                </a:solidFill>
              </a:rPr>
              <a:t>; and if </a:t>
            </a:r>
            <a:r>
              <a:rPr lang="en-GB" i="1" dirty="0">
                <a:solidFill>
                  <a:schemeClr val="bg1">
                    <a:lumMod val="65000"/>
                  </a:schemeClr>
                </a:solidFill>
              </a:rPr>
              <a:t>A χ</a:t>
            </a:r>
            <a:r>
              <a:rPr lang="en-GB" dirty="0">
                <a:solidFill>
                  <a:schemeClr val="bg1">
                    <a:lumMod val="65000"/>
                  </a:schemeClr>
                </a:solidFill>
              </a:rPr>
              <a:t>-s, </a:t>
            </a:r>
            <a:r>
              <a:rPr lang="en-GB" i="1" dirty="0">
                <a:solidFill>
                  <a:schemeClr val="bg1">
                    <a:lumMod val="65000"/>
                  </a:schemeClr>
                </a:solidFill>
              </a:rPr>
              <a:t>A </a:t>
            </a:r>
            <a:r>
              <a:rPr lang="en-GB" dirty="0">
                <a:solidFill>
                  <a:schemeClr val="bg1">
                    <a:lumMod val="65000"/>
                  </a:schemeClr>
                </a:solidFill>
              </a:rPr>
              <a:t>cannot </a:t>
            </a:r>
            <a:r>
              <a:rPr lang="en-GB" i="1" dirty="0">
                <a:solidFill>
                  <a:schemeClr val="bg1">
                    <a:lumMod val="65000"/>
                  </a:schemeClr>
                </a:solidFill>
              </a:rPr>
              <a:t>φ</a:t>
            </a:r>
            <a:r>
              <a:rPr lang="en-GB" dirty="0">
                <a:solidFill>
                  <a:schemeClr val="bg1">
                    <a:lumMod val="65000"/>
                  </a:schemeClr>
                </a:solidFill>
              </a:rPr>
              <a:t>.</a:t>
            </a:r>
          </a:p>
          <a:p>
            <a:pPr marL="0" indent="0">
              <a:lnSpc>
                <a:spcPct val="110000"/>
              </a:lnSpc>
              <a:buNone/>
            </a:pPr>
            <a:r>
              <a:rPr lang="en-GB" dirty="0"/>
              <a:t>Given the other-things-being-equal obligations and the fact that other things </a:t>
            </a:r>
            <a:r>
              <a:rPr lang="en-GB" i="1" dirty="0"/>
              <a:t>aren’t </a:t>
            </a:r>
            <a:r>
              <a:rPr lang="en-GB" dirty="0"/>
              <a:t>equal in the relevant respects, what is obligatory is for </a:t>
            </a:r>
            <a:r>
              <a:rPr lang="en-GB" i="1" dirty="0"/>
              <a:t>A </a:t>
            </a:r>
            <a:r>
              <a:rPr lang="en-GB" dirty="0"/>
              <a:t>to (either </a:t>
            </a:r>
            <a:r>
              <a:rPr lang="en-GB" i="1" dirty="0"/>
              <a:t>φ </a:t>
            </a:r>
            <a:r>
              <a:rPr lang="en-GB" dirty="0"/>
              <a:t>or </a:t>
            </a:r>
            <a:r>
              <a:rPr lang="en-GB" i="1" dirty="0"/>
              <a:t>χ</a:t>
            </a:r>
            <a:r>
              <a:rPr lang="en-GB" dirty="0"/>
              <a:t>).</a:t>
            </a:r>
          </a:p>
          <a:p>
            <a:pPr marL="0" indent="0">
              <a:lnSpc>
                <a:spcPct val="110000"/>
              </a:lnSpc>
              <a:buNone/>
            </a:pPr>
            <a:r>
              <a:rPr lang="en-GB" dirty="0">
                <a:solidFill>
                  <a:schemeClr val="bg1"/>
                </a:solidFill>
              </a:rPr>
              <a:t>All of the above goes through just as well if </a:t>
            </a:r>
            <a:r>
              <a:rPr lang="en-GB" i="1" dirty="0">
                <a:solidFill>
                  <a:schemeClr val="bg1"/>
                </a:solidFill>
              </a:rPr>
              <a:t>A</a:t>
            </a:r>
            <a:r>
              <a:rPr lang="en-GB" dirty="0">
                <a:solidFill>
                  <a:schemeClr val="bg1"/>
                </a:solidFill>
              </a:rPr>
              <a:t>’s </a:t>
            </a:r>
            <a:r>
              <a:rPr lang="en-GB" i="1" dirty="0">
                <a:solidFill>
                  <a:schemeClr val="bg1"/>
                </a:solidFill>
              </a:rPr>
              <a:t>χ</a:t>
            </a:r>
            <a:r>
              <a:rPr lang="en-GB" dirty="0">
                <a:solidFill>
                  <a:schemeClr val="bg1"/>
                </a:solidFill>
              </a:rPr>
              <a:t>-</a:t>
            </a:r>
            <a:r>
              <a:rPr lang="en-GB" dirty="0" err="1">
                <a:solidFill>
                  <a:schemeClr val="bg1"/>
                </a:solidFill>
              </a:rPr>
              <a:t>ing</a:t>
            </a:r>
            <a:r>
              <a:rPr lang="en-GB" dirty="0">
                <a:solidFill>
                  <a:schemeClr val="bg1"/>
                </a:solidFill>
              </a:rPr>
              <a:t> is </a:t>
            </a:r>
            <a:r>
              <a:rPr lang="en-GB" i="1" dirty="0">
                <a:solidFill>
                  <a:schemeClr val="bg1"/>
                </a:solidFill>
              </a:rPr>
              <a:t>A</a:t>
            </a:r>
            <a:r>
              <a:rPr lang="en-GB" dirty="0">
                <a:solidFill>
                  <a:schemeClr val="bg1"/>
                </a:solidFill>
              </a:rPr>
              <a:t>’s not-</a:t>
            </a:r>
            <a:r>
              <a:rPr lang="en-GB" i="1" dirty="0">
                <a:solidFill>
                  <a:schemeClr val="bg1"/>
                </a:solidFill>
              </a:rPr>
              <a:t>φ</a:t>
            </a:r>
            <a:r>
              <a:rPr lang="en-GB" dirty="0">
                <a:solidFill>
                  <a:schemeClr val="bg1"/>
                </a:solidFill>
              </a:rPr>
              <a:t>-</a:t>
            </a:r>
            <a:r>
              <a:rPr lang="en-GB" dirty="0" err="1">
                <a:solidFill>
                  <a:schemeClr val="bg1"/>
                </a:solidFill>
              </a:rPr>
              <a:t>ing</a:t>
            </a:r>
            <a:r>
              <a:rPr lang="en-GB" dirty="0">
                <a:solidFill>
                  <a:schemeClr val="bg1"/>
                </a:solidFill>
              </a:rPr>
              <a:t>.</a:t>
            </a:r>
          </a:p>
          <a:p>
            <a:pPr marL="0" indent="0">
              <a:lnSpc>
                <a:spcPct val="110000"/>
              </a:lnSpc>
              <a:buNone/>
            </a:pPr>
            <a:r>
              <a:rPr lang="en-GB" dirty="0">
                <a:solidFill>
                  <a:schemeClr val="bg1"/>
                </a:solidFill>
              </a:rPr>
              <a:t>So, it might be that because of features </a:t>
            </a:r>
            <a:r>
              <a:rPr lang="en-GB" i="1" dirty="0">
                <a:solidFill>
                  <a:schemeClr val="bg1"/>
                </a:solidFill>
              </a:rPr>
              <a:t>F </a:t>
            </a:r>
            <a:r>
              <a:rPr lang="en-GB" dirty="0">
                <a:solidFill>
                  <a:schemeClr val="bg1"/>
                </a:solidFill>
              </a:rPr>
              <a:t>and </a:t>
            </a:r>
            <a:r>
              <a:rPr lang="en-GB" i="1" dirty="0">
                <a:solidFill>
                  <a:schemeClr val="bg1"/>
                </a:solidFill>
              </a:rPr>
              <a:t>G</a:t>
            </a:r>
            <a:r>
              <a:rPr lang="en-GB" dirty="0">
                <a:solidFill>
                  <a:schemeClr val="bg1"/>
                </a:solidFill>
              </a:rPr>
              <a:t> of </a:t>
            </a:r>
            <a:r>
              <a:rPr lang="en-GB" i="1" dirty="0">
                <a:solidFill>
                  <a:schemeClr val="bg1"/>
                </a:solidFill>
              </a:rPr>
              <a:t>A</a:t>
            </a:r>
            <a:r>
              <a:rPr lang="en-GB" dirty="0">
                <a:solidFill>
                  <a:schemeClr val="bg1"/>
                </a:solidFill>
              </a:rPr>
              <a:t>’s </a:t>
            </a:r>
            <a:r>
              <a:rPr lang="en-GB" i="1" dirty="0">
                <a:solidFill>
                  <a:schemeClr val="bg1"/>
                </a:solidFill>
              </a:rPr>
              <a:t>φ</a:t>
            </a:r>
            <a:r>
              <a:rPr lang="en-GB" dirty="0">
                <a:solidFill>
                  <a:schemeClr val="bg1"/>
                </a:solidFill>
              </a:rPr>
              <a:t>-</a:t>
            </a:r>
            <a:r>
              <a:rPr lang="en-GB" dirty="0" err="1">
                <a:solidFill>
                  <a:schemeClr val="bg1"/>
                </a:solidFill>
              </a:rPr>
              <a:t>ing</a:t>
            </a:r>
            <a:r>
              <a:rPr lang="en-GB" dirty="0">
                <a:solidFill>
                  <a:schemeClr val="bg1"/>
                </a:solidFill>
              </a:rPr>
              <a:t> and </a:t>
            </a:r>
            <a:r>
              <a:rPr lang="en-GB" i="1" dirty="0">
                <a:solidFill>
                  <a:schemeClr val="bg1"/>
                </a:solidFill>
              </a:rPr>
              <a:t>A</a:t>
            </a:r>
            <a:r>
              <a:rPr lang="en-GB" dirty="0">
                <a:solidFill>
                  <a:schemeClr val="bg1"/>
                </a:solidFill>
              </a:rPr>
              <a:t>’s not-</a:t>
            </a:r>
            <a:r>
              <a:rPr lang="en-GB" i="1" dirty="0">
                <a:solidFill>
                  <a:schemeClr val="bg1"/>
                </a:solidFill>
              </a:rPr>
              <a:t>φ</a:t>
            </a:r>
            <a:r>
              <a:rPr lang="en-GB" dirty="0">
                <a:solidFill>
                  <a:schemeClr val="bg1"/>
                </a:solidFill>
              </a:rPr>
              <a:t>-</a:t>
            </a:r>
            <a:r>
              <a:rPr lang="en-GB" dirty="0" err="1">
                <a:solidFill>
                  <a:schemeClr val="bg1"/>
                </a:solidFill>
              </a:rPr>
              <a:t>ing</a:t>
            </a:r>
            <a:r>
              <a:rPr lang="en-GB" dirty="0">
                <a:solidFill>
                  <a:schemeClr val="bg1"/>
                </a:solidFill>
              </a:rPr>
              <a:t> respectively, </a:t>
            </a:r>
            <a:r>
              <a:rPr lang="en-GB" b="1" i="1" dirty="0">
                <a:solidFill>
                  <a:schemeClr val="bg1"/>
                </a:solidFill>
              </a:rPr>
              <a:t>A</a:t>
            </a:r>
            <a:r>
              <a:rPr lang="en-GB" b="1" dirty="0">
                <a:solidFill>
                  <a:schemeClr val="bg1"/>
                </a:solidFill>
              </a:rPr>
              <a:t> ought to (either </a:t>
            </a:r>
            <a:r>
              <a:rPr lang="en-GB" b="1" i="1" dirty="0">
                <a:solidFill>
                  <a:schemeClr val="bg1"/>
                </a:solidFill>
              </a:rPr>
              <a:t>φ </a:t>
            </a:r>
            <a:r>
              <a:rPr lang="en-GB" b="1" dirty="0">
                <a:solidFill>
                  <a:schemeClr val="bg1"/>
                </a:solidFill>
              </a:rPr>
              <a:t>or not-</a:t>
            </a:r>
            <a:r>
              <a:rPr lang="en-GB" b="1" i="1" dirty="0">
                <a:solidFill>
                  <a:schemeClr val="bg1"/>
                </a:solidFill>
              </a:rPr>
              <a:t> φ</a:t>
            </a:r>
            <a:r>
              <a:rPr lang="en-GB" b="1" dirty="0">
                <a:solidFill>
                  <a:schemeClr val="bg1"/>
                </a:solidFill>
              </a:rPr>
              <a:t>)</a:t>
            </a:r>
            <a:r>
              <a:rPr lang="en-GB" dirty="0">
                <a:solidFill>
                  <a:schemeClr val="bg1"/>
                </a:solidFill>
              </a:rPr>
              <a:t>.</a:t>
            </a:r>
          </a:p>
        </p:txBody>
      </p:sp>
    </p:spTree>
    <p:extLst>
      <p:ext uri="{BB962C8B-B14F-4D97-AF65-F5344CB8AC3E}">
        <p14:creationId xmlns:p14="http://schemas.microsoft.com/office/powerpoint/2010/main" val="31124662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9"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sp>
        <p:nvSpPr>
          <p:cNvPr id="33"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D69D95F-9349-41DA-B3E3-C7303F64FF0A}"/>
              </a:ext>
            </a:extLst>
          </p:cNvPr>
          <p:cNvSpPr>
            <a:spLocks noGrp="1"/>
          </p:cNvSpPr>
          <p:nvPr>
            <p:ph type="title"/>
          </p:nvPr>
        </p:nvSpPr>
        <p:spPr>
          <a:xfrm>
            <a:off x="645459" y="960120"/>
            <a:ext cx="3865695" cy="4171278"/>
          </a:xfrm>
        </p:spPr>
        <p:txBody>
          <a:bodyPr>
            <a:normAutofit/>
          </a:bodyPr>
          <a:lstStyle/>
          <a:p>
            <a:pPr algn="r"/>
            <a:r>
              <a:rPr lang="en-GB" sz="4400" dirty="0">
                <a:solidFill>
                  <a:schemeClr val="tx1"/>
                </a:solidFill>
              </a:rPr>
              <a:t>Plausible instances of </a:t>
            </a:r>
            <a:br>
              <a:rPr lang="en-GB" sz="4400" dirty="0">
                <a:solidFill>
                  <a:schemeClr val="tx1"/>
                </a:solidFill>
              </a:rPr>
            </a:br>
            <a:r>
              <a:rPr lang="en-GB" sz="4400" i="1" dirty="0">
                <a:solidFill>
                  <a:schemeClr val="tx1"/>
                </a:solidFill>
              </a:rPr>
              <a:t>O</a:t>
            </a:r>
            <a:r>
              <a:rPr lang="en-GB" sz="4400" dirty="0">
                <a:solidFill>
                  <a:schemeClr val="tx1"/>
                </a:solidFill>
              </a:rPr>
              <a:t>(</a:t>
            </a:r>
            <a:r>
              <a:rPr lang="en-GB" sz="4400" i="1" dirty="0" err="1">
                <a:solidFill>
                  <a:schemeClr val="tx1"/>
                </a:solidFill>
              </a:rPr>
              <a:t>φ</a:t>
            </a:r>
            <a:r>
              <a:rPr lang="en-GB" sz="4400" i="1" baseline="-25000" dirty="0" err="1">
                <a:solidFill>
                  <a:schemeClr val="tx1"/>
                </a:solidFill>
              </a:rPr>
              <a:t>A</a:t>
            </a:r>
            <a:r>
              <a:rPr lang="en-GB" sz="4400" i="1" dirty="0">
                <a:solidFill>
                  <a:schemeClr val="tx1"/>
                </a:solidFill>
              </a:rPr>
              <a:t> </a:t>
            </a:r>
            <a:r>
              <a:rPr lang="en-GB" sz="4400" dirty="0">
                <a:solidFill>
                  <a:schemeClr val="tx1"/>
                </a:solidFill>
              </a:rPr>
              <a:t>or not-</a:t>
            </a:r>
            <a:r>
              <a:rPr lang="en-GB" sz="4400" i="1" dirty="0" err="1">
                <a:solidFill>
                  <a:schemeClr val="tx1"/>
                </a:solidFill>
              </a:rPr>
              <a:t>φ</a:t>
            </a:r>
            <a:r>
              <a:rPr lang="en-GB" sz="4400" i="1" baseline="-25000" dirty="0" err="1">
                <a:solidFill>
                  <a:schemeClr val="tx1"/>
                </a:solidFill>
              </a:rPr>
              <a:t>A</a:t>
            </a:r>
            <a:r>
              <a:rPr lang="en-GB" sz="4400" dirty="0">
                <a:solidFill>
                  <a:schemeClr val="tx1"/>
                </a:solidFill>
              </a:rPr>
              <a:t>)</a:t>
            </a: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A29E6658-8810-4E8B-975D-B9C7B8781B01}"/>
              </a:ext>
            </a:extLst>
          </p:cNvPr>
          <p:cNvSpPr>
            <a:spLocks noGrp="1"/>
          </p:cNvSpPr>
          <p:nvPr>
            <p:ph idx="1"/>
          </p:nvPr>
        </p:nvSpPr>
        <p:spPr>
          <a:xfrm>
            <a:off x="4983163" y="276225"/>
            <a:ext cx="7178675" cy="5403851"/>
          </a:xfrm>
        </p:spPr>
        <p:txBody>
          <a:bodyPr anchorCtr="0">
            <a:noAutofit/>
          </a:bodyPr>
          <a:lstStyle/>
          <a:p>
            <a:pPr marL="0" indent="0">
              <a:lnSpc>
                <a:spcPct val="110000"/>
              </a:lnSpc>
              <a:buNone/>
            </a:pPr>
            <a:r>
              <a:rPr lang="en-GB" dirty="0">
                <a:solidFill>
                  <a:schemeClr val="bg1">
                    <a:lumMod val="65000"/>
                  </a:schemeClr>
                </a:solidFill>
              </a:rPr>
              <a:t>Sometimes, the fact that </a:t>
            </a:r>
            <a:r>
              <a:rPr lang="en-GB" i="1" dirty="0">
                <a:solidFill>
                  <a:schemeClr val="bg1">
                    <a:lumMod val="65000"/>
                  </a:schemeClr>
                </a:solidFill>
              </a:rPr>
              <a:t>A </a:t>
            </a:r>
            <a:r>
              <a:rPr lang="en-GB" dirty="0">
                <a:solidFill>
                  <a:schemeClr val="bg1">
                    <a:lumMod val="65000"/>
                  </a:schemeClr>
                </a:solidFill>
              </a:rPr>
              <a:t>ought to </a:t>
            </a:r>
            <a:r>
              <a:rPr lang="en-GB" i="1" dirty="0">
                <a:solidFill>
                  <a:schemeClr val="bg1">
                    <a:lumMod val="65000"/>
                  </a:schemeClr>
                </a:solidFill>
              </a:rPr>
              <a:t>φ </a:t>
            </a:r>
            <a:r>
              <a:rPr lang="en-GB" dirty="0">
                <a:solidFill>
                  <a:schemeClr val="bg1">
                    <a:lumMod val="65000"/>
                  </a:schemeClr>
                </a:solidFill>
              </a:rPr>
              <a:t>is due to (grounded in) the fact that </a:t>
            </a:r>
            <a:r>
              <a:rPr lang="en-GB" i="1" dirty="0">
                <a:solidFill>
                  <a:schemeClr val="bg1">
                    <a:lumMod val="65000"/>
                  </a:schemeClr>
                </a:solidFill>
              </a:rPr>
              <a:t>A</a:t>
            </a:r>
            <a:r>
              <a:rPr lang="en-GB" dirty="0">
                <a:solidFill>
                  <a:schemeClr val="bg1">
                    <a:lumMod val="65000"/>
                  </a:schemeClr>
                </a:solidFill>
              </a:rPr>
              <a:t>’s </a:t>
            </a:r>
            <a:r>
              <a:rPr lang="en-GB" i="1" dirty="0">
                <a:solidFill>
                  <a:schemeClr val="bg1">
                    <a:lumMod val="65000"/>
                  </a:schemeClr>
                </a:solidFill>
              </a:rPr>
              <a:t>φ</a:t>
            </a:r>
            <a:r>
              <a:rPr lang="en-GB" dirty="0">
                <a:solidFill>
                  <a:schemeClr val="bg1">
                    <a:lumMod val="65000"/>
                  </a:schemeClr>
                </a:solidFill>
              </a:rPr>
              <a:t>-</a:t>
            </a:r>
            <a:r>
              <a:rPr lang="en-GB" dirty="0" err="1">
                <a:solidFill>
                  <a:schemeClr val="bg1">
                    <a:lumMod val="65000"/>
                  </a:schemeClr>
                </a:solidFill>
              </a:rPr>
              <a:t>ing</a:t>
            </a:r>
            <a:r>
              <a:rPr lang="en-GB" dirty="0">
                <a:solidFill>
                  <a:schemeClr val="bg1">
                    <a:lumMod val="65000"/>
                  </a:schemeClr>
                </a:solidFill>
              </a:rPr>
              <a:t> has some feature, </a:t>
            </a:r>
            <a:r>
              <a:rPr lang="en-GB" i="1" dirty="0">
                <a:solidFill>
                  <a:schemeClr val="bg1">
                    <a:lumMod val="65000"/>
                  </a:schemeClr>
                </a:solidFill>
              </a:rPr>
              <a:t>F</a:t>
            </a:r>
            <a:r>
              <a:rPr lang="en-GB" dirty="0">
                <a:solidFill>
                  <a:schemeClr val="bg1">
                    <a:lumMod val="65000"/>
                  </a:schemeClr>
                </a:solidFill>
              </a:rPr>
              <a:t>.</a:t>
            </a:r>
          </a:p>
          <a:p>
            <a:pPr marL="0" indent="0">
              <a:lnSpc>
                <a:spcPct val="110000"/>
              </a:lnSpc>
              <a:buNone/>
            </a:pPr>
            <a:r>
              <a:rPr lang="en-GB" dirty="0">
                <a:solidFill>
                  <a:schemeClr val="bg1">
                    <a:lumMod val="65000"/>
                  </a:schemeClr>
                </a:solidFill>
              </a:rPr>
              <a:t>Then, other-things-being-equal, </a:t>
            </a:r>
            <a:r>
              <a:rPr lang="en-GB" i="1" dirty="0">
                <a:solidFill>
                  <a:schemeClr val="bg1">
                    <a:lumMod val="65000"/>
                  </a:schemeClr>
                </a:solidFill>
              </a:rPr>
              <a:t>F</a:t>
            </a:r>
            <a:r>
              <a:rPr lang="en-GB" dirty="0">
                <a:solidFill>
                  <a:schemeClr val="bg1">
                    <a:lumMod val="65000"/>
                  </a:schemeClr>
                </a:solidFill>
              </a:rPr>
              <a:t> of </a:t>
            </a:r>
            <a:r>
              <a:rPr lang="en-GB" i="1" dirty="0">
                <a:solidFill>
                  <a:schemeClr val="bg1">
                    <a:lumMod val="65000"/>
                  </a:schemeClr>
                </a:solidFill>
              </a:rPr>
              <a:t>A</a:t>
            </a:r>
            <a:r>
              <a:rPr lang="en-GB" dirty="0">
                <a:solidFill>
                  <a:schemeClr val="bg1">
                    <a:lumMod val="65000"/>
                  </a:schemeClr>
                </a:solidFill>
              </a:rPr>
              <a:t>’s </a:t>
            </a:r>
            <a:r>
              <a:rPr lang="en-GB" i="1" dirty="0">
                <a:solidFill>
                  <a:schemeClr val="bg1">
                    <a:lumMod val="65000"/>
                  </a:schemeClr>
                </a:solidFill>
              </a:rPr>
              <a:t>φ</a:t>
            </a:r>
            <a:r>
              <a:rPr lang="en-GB" dirty="0">
                <a:solidFill>
                  <a:schemeClr val="bg1">
                    <a:lumMod val="65000"/>
                  </a:schemeClr>
                </a:solidFill>
              </a:rPr>
              <a:t>-</a:t>
            </a:r>
            <a:r>
              <a:rPr lang="en-GB" dirty="0" err="1">
                <a:solidFill>
                  <a:schemeClr val="bg1">
                    <a:lumMod val="65000"/>
                  </a:schemeClr>
                </a:solidFill>
              </a:rPr>
              <a:t>ing</a:t>
            </a:r>
            <a:r>
              <a:rPr lang="en-GB" dirty="0">
                <a:solidFill>
                  <a:schemeClr val="bg1">
                    <a:lumMod val="65000"/>
                  </a:schemeClr>
                </a:solidFill>
              </a:rPr>
              <a:t> would mean that: </a:t>
            </a:r>
            <a:r>
              <a:rPr lang="en-GB" i="1" dirty="0">
                <a:solidFill>
                  <a:schemeClr val="bg1">
                    <a:lumMod val="65000"/>
                  </a:schemeClr>
                </a:solidFill>
              </a:rPr>
              <a:t>A </a:t>
            </a:r>
            <a:r>
              <a:rPr lang="en-GB" dirty="0">
                <a:solidFill>
                  <a:schemeClr val="bg1">
                    <a:lumMod val="65000"/>
                  </a:schemeClr>
                </a:solidFill>
              </a:rPr>
              <a:t>ought to </a:t>
            </a:r>
            <a:r>
              <a:rPr lang="en-GB" i="1" dirty="0">
                <a:solidFill>
                  <a:schemeClr val="bg1">
                    <a:lumMod val="65000"/>
                  </a:schemeClr>
                </a:solidFill>
              </a:rPr>
              <a:t>φ</a:t>
            </a:r>
            <a:r>
              <a:rPr lang="en-GB" dirty="0">
                <a:solidFill>
                  <a:schemeClr val="bg1">
                    <a:lumMod val="65000"/>
                  </a:schemeClr>
                </a:solidFill>
              </a:rPr>
              <a:t>.</a:t>
            </a:r>
          </a:p>
          <a:p>
            <a:pPr marL="0" indent="0">
              <a:lnSpc>
                <a:spcPct val="110000"/>
              </a:lnSpc>
              <a:buNone/>
            </a:pPr>
            <a:r>
              <a:rPr lang="en-GB" dirty="0">
                <a:solidFill>
                  <a:schemeClr val="bg1">
                    <a:lumMod val="65000"/>
                  </a:schemeClr>
                </a:solidFill>
              </a:rPr>
              <a:t>Now suppose that </a:t>
            </a:r>
            <a:r>
              <a:rPr lang="en-GB" i="1" dirty="0">
                <a:solidFill>
                  <a:schemeClr val="bg1">
                    <a:lumMod val="65000"/>
                  </a:schemeClr>
                </a:solidFill>
              </a:rPr>
              <a:t>A</a:t>
            </a:r>
            <a:r>
              <a:rPr lang="en-GB" dirty="0">
                <a:solidFill>
                  <a:schemeClr val="bg1">
                    <a:lumMod val="65000"/>
                  </a:schemeClr>
                </a:solidFill>
              </a:rPr>
              <a:t>’s </a:t>
            </a:r>
            <a:r>
              <a:rPr lang="en-GB" i="1" dirty="0">
                <a:solidFill>
                  <a:schemeClr val="bg1">
                    <a:lumMod val="65000"/>
                  </a:schemeClr>
                </a:solidFill>
              </a:rPr>
              <a:t>χ</a:t>
            </a:r>
            <a:r>
              <a:rPr lang="en-GB" dirty="0">
                <a:solidFill>
                  <a:schemeClr val="bg1">
                    <a:lumMod val="65000"/>
                  </a:schemeClr>
                </a:solidFill>
              </a:rPr>
              <a:t>-</a:t>
            </a:r>
            <a:r>
              <a:rPr lang="en-GB" dirty="0" err="1">
                <a:solidFill>
                  <a:schemeClr val="bg1">
                    <a:lumMod val="65000"/>
                  </a:schemeClr>
                </a:solidFill>
              </a:rPr>
              <a:t>ing</a:t>
            </a:r>
            <a:r>
              <a:rPr lang="en-GB" dirty="0">
                <a:solidFill>
                  <a:schemeClr val="bg1">
                    <a:lumMod val="65000"/>
                  </a:schemeClr>
                </a:solidFill>
              </a:rPr>
              <a:t> has feature </a:t>
            </a:r>
            <a:r>
              <a:rPr lang="en-GB" i="1" dirty="0">
                <a:solidFill>
                  <a:schemeClr val="bg1">
                    <a:lumMod val="65000"/>
                  </a:schemeClr>
                </a:solidFill>
              </a:rPr>
              <a:t>G</a:t>
            </a:r>
            <a:r>
              <a:rPr lang="en-GB" dirty="0">
                <a:solidFill>
                  <a:schemeClr val="bg1">
                    <a:lumMod val="65000"/>
                  </a:schemeClr>
                </a:solidFill>
              </a:rPr>
              <a:t>, such that other-things-being-equal, </a:t>
            </a:r>
            <a:r>
              <a:rPr lang="en-GB" i="1" dirty="0">
                <a:solidFill>
                  <a:schemeClr val="bg1">
                    <a:lumMod val="65000"/>
                  </a:schemeClr>
                </a:solidFill>
              </a:rPr>
              <a:t>A </a:t>
            </a:r>
            <a:r>
              <a:rPr lang="en-GB" dirty="0">
                <a:solidFill>
                  <a:schemeClr val="bg1">
                    <a:lumMod val="65000"/>
                  </a:schemeClr>
                </a:solidFill>
              </a:rPr>
              <a:t>ought to </a:t>
            </a:r>
            <a:r>
              <a:rPr lang="en-GB" i="1" dirty="0">
                <a:solidFill>
                  <a:schemeClr val="bg1">
                    <a:lumMod val="65000"/>
                  </a:schemeClr>
                </a:solidFill>
              </a:rPr>
              <a:t>χ</a:t>
            </a:r>
            <a:r>
              <a:rPr lang="en-GB" dirty="0">
                <a:solidFill>
                  <a:schemeClr val="bg1">
                    <a:lumMod val="65000"/>
                  </a:schemeClr>
                </a:solidFill>
              </a:rPr>
              <a:t>: </a:t>
            </a:r>
            <a:r>
              <a:rPr lang="en-GB" i="1" dirty="0">
                <a:solidFill>
                  <a:schemeClr val="bg1">
                    <a:lumMod val="65000"/>
                  </a:schemeClr>
                </a:solidFill>
              </a:rPr>
              <a:t>G </a:t>
            </a:r>
            <a:r>
              <a:rPr lang="en-GB" dirty="0">
                <a:solidFill>
                  <a:schemeClr val="bg1">
                    <a:lumMod val="65000"/>
                  </a:schemeClr>
                </a:solidFill>
              </a:rPr>
              <a:t>of </a:t>
            </a:r>
            <a:r>
              <a:rPr lang="en-GB" i="1" dirty="0">
                <a:solidFill>
                  <a:schemeClr val="bg1">
                    <a:lumMod val="65000"/>
                  </a:schemeClr>
                </a:solidFill>
              </a:rPr>
              <a:t>A</a:t>
            </a:r>
            <a:r>
              <a:rPr lang="en-GB" dirty="0">
                <a:solidFill>
                  <a:schemeClr val="bg1">
                    <a:lumMod val="65000"/>
                  </a:schemeClr>
                </a:solidFill>
              </a:rPr>
              <a:t>’s </a:t>
            </a:r>
            <a:r>
              <a:rPr lang="en-GB" i="1" dirty="0">
                <a:solidFill>
                  <a:schemeClr val="bg1">
                    <a:lumMod val="65000"/>
                  </a:schemeClr>
                </a:solidFill>
              </a:rPr>
              <a:t>χ</a:t>
            </a:r>
            <a:r>
              <a:rPr lang="en-GB" dirty="0">
                <a:solidFill>
                  <a:schemeClr val="bg1">
                    <a:lumMod val="65000"/>
                  </a:schemeClr>
                </a:solidFill>
              </a:rPr>
              <a:t>-</a:t>
            </a:r>
            <a:r>
              <a:rPr lang="en-GB" dirty="0" err="1">
                <a:solidFill>
                  <a:schemeClr val="bg1">
                    <a:lumMod val="65000"/>
                  </a:schemeClr>
                </a:solidFill>
              </a:rPr>
              <a:t>ing</a:t>
            </a:r>
            <a:r>
              <a:rPr lang="en-GB" dirty="0">
                <a:solidFill>
                  <a:schemeClr val="bg1">
                    <a:lumMod val="65000"/>
                  </a:schemeClr>
                </a:solidFill>
              </a:rPr>
              <a:t> grounds an other-things –being-equal obligation in just the way that </a:t>
            </a:r>
            <a:r>
              <a:rPr lang="en-GB" i="1" dirty="0">
                <a:solidFill>
                  <a:schemeClr val="bg1">
                    <a:lumMod val="65000"/>
                  </a:schemeClr>
                </a:solidFill>
              </a:rPr>
              <a:t>F </a:t>
            </a:r>
            <a:r>
              <a:rPr lang="en-GB" dirty="0">
                <a:solidFill>
                  <a:schemeClr val="bg1">
                    <a:lumMod val="65000"/>
                  </a:schemeClr>
                </a:solidFill>
              </a:rPr>
              <a:t>of </a:t>
            </a:r>
            <a:r>
              <a:rPr lang="en-GB" i="1" dirty="0">
                <a:solidFill>
                  <a:schemeClr val="bg1">
                    <a:lumMod val="65000"/>
                  </a:schemeClr>
                </a:solidFill>
              </a:rPr>
              <a:t>A</a:t>
            </a:r>
            <a:r>
              <a:rPr lang="en-GB" dirty="0">
                <a:solidFill>
                  <a:schemeClr val="bg1">
                    <a:lumMod val="65000"/>
                  </a:schemeClr>
                </a:solidFill>
              </a:rPr>
              <a:t>’s </a:t>
            </a:r>
            <a:r>
              <a:rPr lang="en-GB" i="1" dirty="0">
                <a:solidFill>
                  <a:schemeClr val="bg1">
                    <a:lumMod val="65000"/>
                  </a:schemeClr>
                </a:solidFill>
              </a:rPr>
              <a:t>φ</a:t>
            </a:r>
            <a:r>
              <a:rPr lang="en-GB" dirty="0">
                <a:solidFill>
                  <a:schemeClr val="bg1">
                    <a:lumMod val="65000"/>
                  </a:schemeClr>
                </a:solidFill>
              </a:rPr>
              <a:t>-</a:t>
            </a:r>
            <a:r>
              <a:rPr lang="en-GB" dirty="0" err="1">
                <a:solidFill>
                  <a:schemeClr val="bg1">
                    <a:lumMod val="65000"/>
                  </a:schemeClr>
                </a:solidFill>
              </a:rPr>
              <a:t>ing</a:t>
            </a:r>
            <a:r>
              <a:rPr lang="en-GB" dirty="0">
                <a:solidFill>
                  <a:schemeClr val="bg1">
                    <a:lumMod val="65000"/>
                  </a:schemeClr>
                </a:solidFill>
              </a:rPr>
              <a:t> does.</a:t>
            </a:r>
          </a:p>
          <a:p>
            <a:pPr marL="0" indent="0">
              <a:lnSpc>
                <a:spcPct val="110000"/>
              </a:lnSpc>
              <a:buNone/>
            </a:pPr>
            <a:r>
              <a:rPr lang="en-GB" dirty="0">
                <a:solidFill>
                  <a:schemeClr val="bg1">
                    <a:lumMod val="65000"/>
                  </a:schemeClr>
                </a:solidFill>
              </a:rPr>
              <a:t>Although </a:t>
            </a:r>
            <a:r>
              <a:rPr lang="en-GB" i="1" dirty="0">
                <a:solidFill>
                  <a:schemeClr val="bg1">
                    <a:lumMod val="65000"/>
                  </a:schemeClr>
                </a:solidFill>
              </a:rPr>
              <a:t>A</a:t>
            </a:r>
            <a:r>
              <a:rPr lang="en-GB" dirty="0">
                <a:solidFill>
                  <a:schemeClr val="bg1">
                    <a:lumMod val="65000"/>
                  </a:schemeClr>
                </a:solidFill>
              </a:rPr>
              <a:t>’s </a:t>
            </a:r>
            <a:r>
              <a:rPr lang="en-GB" i="1" dirty="0">
                <a:solidFill>
                  <a:schemeClr val="bg1">
                    <a:lumMod val="65000"/>
                  </a:schemeClr>
                </a:solidFill>
              </a:rPr>
              <a:t>φ</a:t>
            </a:r>
            <a:r>
              <a:rPr lang="en-GB" dirty="0">
                <a:solidFill>
                  <a:schemeClr val="bg1">
                    <a:lumMod val="65000"/>
                  </a:schemeClr>
                </a:solidFill>
              </a:rPr>
              <a:t>-</a:t>
            </a:r>
            <a:r>
              <a:rPr lang="en-GB" dirty="0" err="1">
                <a:solidFill>
                  <a:schemeClr val="bg1">
                    <a:lumMod val="65000"/>
                  </a:schemeClr>
                </a:solidFill>
              </a:rPr>
              <a:t>ing</a:t>
            </a:r>
            <a:r>
              <a:rPr lang="en-GB" dirty="0">
                <a:solidFill>
                  <a:schemeClr val="bg1">
                    <a:lumMod val="65000"/>
                  </a:schemeClr>
                </a:solidFill>
              </a:rPr>
              <a:t> and </a:t>
            </a:r>
            <a:r>
              <a:rPr lang="en-GB" i="1" dirty="0">
                <a:solidFill>
                  <a:schemeClr val="bg1">
                    <a:lumMod val="65000"/>
                  </a:schemeClr>
                </a:solidFill>
              </a:rPr>
              <a:t>A</a:t>
            </a:r>
            <a:r>
              <a:rPr lang="en-GB" dirty="0">
                <a:solidFill>
                  <a:schemeClr val="bg1">
                    <a:lumMod val="65000"/>
                  </a:schemeClr>
                </a:solidFill>
              </a:rPr>
              <a:t>’s </a:t>
            </a:r>
            <a:r>
              <a:rPr lang="en-GB" i="1" dirty="0">
                <a:solidFill>
                  <a:schemeClr val="bg1">
                    <a:lumMod val="65000"/>
                  </a:schemeClr>
                </a:solidFill>
              </a:rPr>
              <a:t>χ</a:t>
            </a:r>
            <a:r>
              <a:rPr lang="en-GB" dirty="0">
                <a:solidFill>
                  <a:schemeClr val="bg1">
                    <a:lumMod val="65000"/>
                  </a:schemeClr>
                </a:solidFill>
              </a:rPr>
              <a:t>-</a:t>
            </a:r>
            <a:r>
              <a:rPr lang="en-GB" dirty="0" err="1">
                <a:solidFill>
                  <a:schemeClr val="bg1">
                    <a:lumMod val="65000"/>
                  </a:schemeClr>
                </a:solidFill>
              </a:rPr>
              <a:t>ing</a:t>
            </a:r>
            <a:r>
              <a:rPr lang="en-GB" dirty="0">
                <a:solidFill>
                  <a:schemeClr val="bg1">
                    <a:lumMod val="65000"/>
                  </a:schemeClr>
                </a:solidFill>
              </a:rPr>
              <a:t> are each possible, they are not compossible: if </a:t>
            </a:r>
            <a:r>
              <a:rPr lang="en-GB" i="1" dirty="0">
                <a:solidFill>
                  <a:schemeClr val="bg1">
                    <a:lumMod val="65000"/>
                  </a:schemeClr>
                </a:solidFill>
              </a:rPr>
              <a:t>A φ</a:t>
            </a:r>
            <a:r>
              <a:rPr lang="en-GB" dirty="0">
                <a:solidFill>
                  <a:schemeClr val="bg1">
                    <a:lumMod val="65000"/>
                  </a:schemeClr>
                </a:solidFill>
              </a:rPr>
              <a:t>-s, </a:t>
            </a:r>
            <a:r>
              <a:rPr lang="en-GB" i="1" dirty="0">
                <a:solidFill>
                  <a:schemeClr val="bg1">
                    <a:lumMod val="65000"/>
                  </a:schemeClr>
                </a:solidFill>
              </a:rPr>
              <a:t>A </a:t>
            </a:r>
            <a:r>
              <a:rPr lang="en-GB" dirty="0">
                <a:solidFill>
                  <a:schemeClr val="bg1">
                    <a:lumMod val="65000"/>
                  </a:schemeClr>
                </a:solidFill>
              </a:rPr>
              <a:t>cannot </a:t>
            </a:r>
            <a:r>
              <a:rPr lang="en-GB" i="1" dirty="0">
                <a:solidFill>
                  <a:schemeClr val="bg1">
                    <a:lumMod val="65000"/>
                  </a:schemeClr>
                </a:solidFill>
              </a:rPr>
              <a:t>χ</a:t>
            </a:r>
            <a:r>
              <a:rPr lang="en-GB" dirty="0">
                <a:solidFill>
                  <a:schemeClr val="bg1">
                    <a:lumMod val="65000"/>
                  </a:schemeClr>
                </a:solidFill>
              </a:rPr>
              <a:t>; and if </a:t>
            </a:r>
            <a:r>
              <a:rPr lang="en-GB" i="1" dirty="0">
                <a:solidFill>
                  <a:schemeClr val="bg1">
                    <a:lumMod val="65000"/>
                  </a:schemeClr>
                </a:solidFill>
              </a:rPr>
              <a:t>A χ</a:t>
            </a:r>
            <a:r>
              <a:rPr lang="en-GB" dirty="0">
                <a:solidFill>
                  <a:schemeClr val="bg1">
                    <a:lumMod val="65000"/>
                  </a:schemeClr>
                </a:solidFill>
              </a:rPr>
              <a:t>-s, </a:t>
            </a:r>
            <a:r>
              <a:rPr lang="en-GB" i="1" dirty="0">
                <a:solidFill>
                  <a:schemeClr val="bg1">
                    <a:lumMod val="65000"/>
                  </a:schemeClr>
                </a:solidFill>
              </a:rPr>
              <a:t>A </a:t>
            </a:r>
            <a:r>
              <a:rPr lang="en-GB" dirty="0">
                <a:solidFill>
                  <a:schemeClr val="bg1">
                    <a:lumMod val="65000"/>
                  </a:schemeClr>
                </a:solidFill>
              </a:rPr>
              <a:t>cannot </a:t>
            </a:r>
            <a:r>
              <a:rPr lang="en-GB" i="1" dirty="0">
                <a:solidFill>
                  <a:schemeClr val="bg1">
                    <a:lumMod val="65000"/>
                  </a:schemeClr>
                </a:solidFill>
              </a:rPr>
              <a:t>φ</a:t>
            </a:r>
            <a:r>
              <a:rPr lang="en-GB" dirty="0">
                <a:solidFill>
                  <a:schemeClr val="bg1">
                    <a:lumMod val="65000"/>
                  </a:schemeClr>
                </a:solidFill>
              </a:rPr>
              <a:t>.</a:t>
            </a:r>
          </a:p>
          <a:p>
            <a:pPr marL="0" indent="0">
              <a:lnSpc>
                <a:spcPct val="110000"/>
              </a:lnSpc>
              <a:buNone/>
            </a:pPr>
            <a:r>
              <a:rPr lang="en-GB" dirty="0">
                <a:solidFill>
                  <a:schemeClr val="bg1">
                    <a:lumMod val="65000"/>
                  </a:schemeClr>
                </a:solidFill>
              </a:rPr>
              <a:t>Given the other-things-being-equal obligations and the fact that other things </a:t>
            </a:r>
            <a:r>
              <a:rPr lang="en-GB" i="1" dirty="0">
                <a:solidFill>
                  <a:schemeClr val="bg1">
                    <a:lumMod val="65000"/>
                  </a:schemeClr>
                </a:solidFill>
              </a:rPr>
              <a:t>aren’t </a:t>
            </a:r>
            <a:r>
              <a:rPr lang="en-GB" dirty="0">
                <a:solidFill>
                  <a:schemeClr val="bg1">
                    <a:lumMod val="65000"/>
                  </a:schemeClr>
                </a:solidFill>
              </a:rPr>
              <a:t>equal in the relevant respects, what is obligatory is for </a:t>
            </a:r>
            <a:r>
              <a:rPr lang="en-GB" i="1" dirty="0">
                <a:solidFill>
                  <a:schemeClr val="bg1">
                    <a:lumMod val="65000"/>
                  </a:schemeClr>
                </a:solidFill>
              </a:rPr>
              <a:t>A </a:t>
            </a:r>
            <a:r>
              <a:rPr lang="en-GB" dirty="0">
                <a:solidFill>
                  <a:schemeClr val="bg1">
                    <a:lumMod val="65000"/>
                  </a:schemeClr>
                </a:solidFill>
              </a:rPr>
              <a:t>to (either </a:t>
            </a:r>
            <a:r>
              <a:rPr lang="en-GB" i="1" dirty="0">
                <a:solidFill>
                  <a:schemeClr val="bg1">
                    <a:lumMod val="65000"/>
                  </a:schemeClr>
                </a:solidFill>
              </a:rPr>
              <a:t>φ </a:t>
            </a:r>
            <a:r>
              <a:rPr lang="en-GB" dirty="0">
                <a:solidFill>
                  <a:schemeClr val="bg1">
                    <a:lumMod val="65000"/>
                  </a:schemeClr>
                </a:solidFill>
              </a:rPr>
              <a:t>or </a:t>
            </a:r>
            <a:r>
              <a:rPr lang="en-GB" i="1" dirty="0">
                <a:solidFill>
                  <a:schemeClr val="bg1">
                    <a:lumMod val="65000"/>
                  </a:schemeClr>
                </a:solidFill>
              </a:rPr>
              <a:t>χ</a:t>
            </a:r>
            <a:r>
              <a:rPr lang="en-GB" dirty="0">
                <a:solidFill>
                  <a:schemeClr val="bg1">
                    <a:lumMod val="65000"/>
                  </a:schemeClr>
                </a:solidFill>
              </a:rPr>
              <a:t>).</a:t>
            </a:r>
          </a:p>
          <a:p>
            <a:pPr marL="0" indent="0">
              <a:lnSpc>
                <a:spcPct val="110000"/>
              </a:lnSpc>
              <a:buNone/>
            </a:pPr>
            <a:r>
              <a:rPr lang="en-GB" dirty="0"/>
              <a:t>All of the above goes through just as well if </a:t>
            </a:r>
            <a:r>
              <a:rPr lang="en-GB" i="1" dirty="0"/>
              <a:t>A</a:t>
            </a:r>
            <a:r>
              <a:rPr lang="en-GB" dirty="0"/>
              <a:t>’s </a:t>
            </a:r>
            <a:r>
              <a:rPr lang="en-GB" i="1" dirty="0"/>
              <a:t>χ</a:t>
            </a:r>
            <a:r>
              <a:rPr lang="en-GB" dirty="0"/>
              <a:t>-</a:t>
            </a:r>
            <a:r>
              <a:rPr lang="en-GB" dirty="0" err="1"/>
              <a:t>ing</a:t>
            </a:r>
            <a:r>
              <a:rPr lang="en-GB" dirty="0"/>
              <a:t> is </a:t>
            </a:r>
            <a:r>
              <a:rPr lang="en-GB" i="1" dirty="0"/>
              <a:t>A</a:t>
            </a:r>
            <a:r>
              <a:rPr lang="en-GB" dirty="0"/>
              <a:t>’s not-</a:t>
            </a:r>
            <a:r>
              <a:rPr lang="en-GB" i="1" dirty="0"/>
              <a:t>φ</a:t>
            </a:r>
            <a:r>
              <a:rPr lang="en-GB" dirty="0"/>
              <a:t>-</a:t>
            </a:r>
            <a:r>
              <a:rPr lang="en-GB" dirty="0" err="1"/>
              <a:t>ing</a:t>
            </a:r>
            <a:r>
              <a:rPr lang="en-GB" dirty="0"/>
              <a:t>.</a:t>
            </a:r>
          </a:p>
          <a:p>
            <a:pPr marL="0" indent="0">
              <a:lnSpc>
                <a:spcPct val="110000"/>
              </a:lnSpc>
              <a:buNone/>
            </a:pPr>
            <a:r>
              <a:rPr lang="en-GB" dirty="0">
                <a:solidFill>
                  <a:schemeClr val="bg1"/>
                </a:solidFill>
              </a:rPr>
              <a:t>So, it might be that because of features </a:t>
            </a:r>
            <a:r>
              <a:rPr lang="en-GB" i="1" dirty="0">
                <a:solidFill>
                  <a:schemeClr val="bg1"/>
                </a:solidFill>
              </a:rPr>
              <a:t>F </a:t>
            </a:r>
            <a:r>
              <a:rPr lang="en-GB" dirty="0">
                <a:solidFill>
                  <a:schemeClr val="bg1"/>
                </a:solidFill>
              </a:rPr>
              <a:t>and </a:t>
            </a:r>
            <a:r>
              <a:rPr lang="en-GB" i="1" dirty="0">
                <a:solidFill>
                  <a:schemeClr val="bg1"/>
                </a:solidFill>
              </a:rPr>
              <a:t>G</a:t>
            </a:r>
            <a:r>
              <a:rPr lang="en-GB" dirty="0">
                <a:solidFill>
                  <a:schemeClr val="bg1"/>
                </a:solidFill>
              </a:rPr>
              <a:t> of </a:t>
            </a:r>
            <a:r>
              <a:rPr lang="en-GB" i="1" dirty="0">
                <a:solidFill>
                  <a:schemeClr val="bg1"/>
                </a:solidFill>
              </a:rPr>
              <a:t>A</a:t>
            </a:r>
            <a:r>
              <a:rPr lang="en-GB" dirty="0">
                <a:solidFill>
                  <a:schemeClr val="bg1"/>
                </a:solidFill>
              </a:rPr>
              <a:t>’s </a:t>
            </a:r>
            <a:r>
              <a:rPr lang="en-GB" i="1" dirty="0">
                <a:solidFill>
                  <a:schemeClr val="bg1"/>
                </a:solidFill>
              </a:rPr>
              <a:t>φ</a:t>
            </a:r>
            <a:r>
              <a:rPr lang="en-GB" dirty="0">
                <a:solidFill>
                  <a:schemeClr val="bg1"/>
                </a:solidFill>
              </a:rPr>
              <a:t>-</a:t>
            </a:r>
            <a:r>
              <a:rPr lang="en-GB" dirty="0" err="1">
                <a:solidFill>
                  <a:schemeClr val="bg1"/>
                </a:solidFill>
              </a:rPr>
              <a:t>ing</a:t>
            </a:r>
            <a:r>
              <a:rPr lang="en-GB" dirty="0">
                <a:solidFill>
                  <a:schemeClr val="bg1"/>
                </a:solidFill>
              </a:rPr>
              <a:t> and </a:t>
            </a:r>
            <a:r>
              <a:rPr lang="en-GB" i="1" dirty="0">
                <a:solidFill>
                  <a:schemeClr val="bg1"/>
                </a:solidFill>
              </a:rPr>
              <a:t>A</a:t>
            </a:r>
            <a:r>
              <a:rPr lang="en-GB" dirty="0">
                <a:solidFill>
                  <a:schemeClr val="bg1"/>
                </a:solidFill>
              </a:rPr>
              <a:t>’s not-</a:t>
            </a:r>
            <a:r>
              <a:rPr lang="en-GB" i="1" dirty="0">
                <a:solidFill>
                  <a:schemeClr val="bg1"/>
                </a:solidFill>
              </a:rPr>
              <a:t>φ</a:t>
            </a:r>
            <a:r>
              <a:rPr lang="en-GB" dirty="0">
                <a:solidFill>
                  <a:schemeClr val="bg1"/>
                </a:solidFill>
              </a:rPr>
              <a:t>-</a:t>
            </a:r>
            <a:r>
              <a:rPr lang="en-GB" dirty="0" err="1">
                <a:solidFill>
                  <a:schemeClr val="bg1"/>
                </a:solidFill>
              </a:rPr>
              <a:t>ing</a:t>
            </a:r>
            <a:r>
              <a:rPr lang="en-GB" dirty="0">
                <a:solidFill>
                  <a:schemeClr val="bg1"/>
                </a:solidFill>
              </a:rPr>
              <a:t> respectively, </a:t>
            </a:r>
            <a:r>
              <a:rPr lang="en-GB" b="1" i="1" dirty="0">
                <a:solidFill>
                  <a:schemeClr val="bg1"/>
                </a:solidFill>
              </a:rPr>
              <a:t>A</a:t>
            </a:r>
            <a:r>
              <a:rPr lang="en-GB" b="1" dirty="0">
                <a:solidFill>
                  <a:schemeClr val="bg1"/>
                </a:solidFill>
              </a:rPr>
              <a:t> ought to (either </a:t>
            </a:r>
            <a:r>
              <a:rPr lang="en-GB" b="1" i="1" dirty="0">
                <a:solidFill>
                  <a:schemeClr val="bg1"/>
                </a:solidFill>
              </a:rPr>
              <a:t>φ </a:t>
            </a:r>
            <a:r>
              <a:rPr lang="en-GB" b="1" dirty="0">
                <a:solidFill>
                  <a:schemeClr val="bg1"/>
                </a:solidFill>
              </a:rPr>
              <a:t>or not-</a:t>
            </a:r>
            <a:r>
              <a:rPr lang="en-GB" b="1" i="1" dirty="0">
                <a:solidFill>
                  <a:schemeClr val="bg1"/>
                </a:solidFill>
              </a:rPr>
              <a:t> φ</a:t>
            </a:r>
            <a:r>
              <a:rPr lang="en-GB" b="1" dirty="0">
                <a:solidFill>
                  <a:schemeClr val="bg1"/>
                </a:solidFill>
              </a:rPr>
              <a:t>)</a:t>
            </a:r>
            <a:r>
              <a:rPr lang="en-GB" dirty="0">
                <a:solidFill>
                  <a:schemeClr val="bg1"/>
                </a:solidFill>
              </a:rPr>
              <a:t>.</a:t>
            </a:r>
          </a:p>
        </p:txBody>
      </p:sp>
    </p:spTree>
    <p:extLst>
      <p:ext uri="{BB962C8B-B14F-4D97-AF65-F5344CB8AC3E}">
        <p14:creationId xmlns:p14="http://schemas.microsoft.com/office/powerpoint/2010/main" val="39824180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9"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sp>
        <p:nvSpPr>
          <p:cNvPr id="33"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D69D95F-9349-41DA-B3E3-C7303F64FF0A}"/>
              </a:ext>
            </a:extLst>
          </p:cNvPr>
          <p:cNvSpPr>
            <a:spLocks noGrp="1"/>
          </p:cNvSpPr>
          <p:nvPr>
            <p:ph type="title"/>
          </p:nvPr>
        </p:nvSpPr>
        <p:spPr>
          <a:xfrm>
            <a:off x="645459" y="960120"/>
            <a:ext cx="3865695" cy="4171278"/>
          </a:xfrm>
        </p:spPr>
        <p:txBody>
          <a:bodyPr>
            <a:normAutofit/>
          </a:bodyPr>
          <a:lstStyle/>
          <a:p>
            <a:pPr algn="r"/>
            <a:r>
              <a:rPr lang="en-GB" sz="4400" dirty="0">
                <a:solidFill>
                  <a:schemeClr val="tx1"/>
                </a:solidFill>
              </a:rPr>
              <a:t>Plausible instances of </a:t>
            </a:r>
            <a:br>
              <a:rPr lang="en-GB" sz="4400" dirty="0">
                <a:solidFill>
                  <a:schemeClr val="tx1"/>
                </a:solidFill>
              </a:rPr>
            </a:br>
            <a:r>
              <a:rPr lang="en-GB" sz="4400" i="1" dirty="0">
                <a:solidFill>
                  <a:schemeClr val="tx1"/>
                </a:solidFill>
              </a:rPr>
              <a:t>O</a:t>
            </a:r>
            <a:r>
              <a:rPr lang="en-GB" sz="4400" dirty="0">
                <a:solidFill>
                  <a:schemeClr val="tx1"/>
                </a:solidFill>
              </a:rPr>
              <a:t>(</a:t>
            </a:r>
            <a:r>
              <a:rPr lang="en-GB" sz="4400" i="1" dirty="0" err="1">
                <a:solidFill>
                  <a:schemeClr val="tx1"/>
                </a:solidFill>
              </a:rPr>
              <a:t>φ</a:t>
            </a:r>
            <a:r>
              <a:rPr lang="en-GB" sz="4400" i="1" baseline="-25000" dirty="0" err="1">
                <a:solidFill>
                  <a:schemeClr val="tx1"/>
                </a:solidFill>
              </a:rPr>
              <a:t>A</a:t>
            </a:r>
            <a:r>
              <a:rPr lang="en-GB" sz="4400" i="1" dirty="0">
                <a:solidFill>
                  <a:schemeClr val="tx1"/>
                </a:solidFill>
              </a:rPr>
              <a:t> </a:t>
            </a:r>
            <a:r>
              <a:rPr lang="en-GB" sz="4400" dirty="0">
                <a:solidFill>
                  <a:schemeClr val="tx1"/>
                </a:solidFill>
              </a:rPr>
              <a:t>or not-</a:t>
            </a:r>
            <a:r>
              <a:rPr lang="en-GB" sz="4400" i="1" dirty="0" err="1">
                <a:solidFill>
                  <a:schemeClr val="tx1"/>
                </a:solidFill>
              </a:rPr>
              <a:t>φ</a:t>
            </a:r>
            <a:r>
              <a:rPr lang="en-GB" sz="4400" i="1" baseline="-25000" dirty="0" err="1">
                <a:solidFill>
                  <a:schemeClr val="tx1"/>
                </a:solidFill>
              </a:rPr>
              <a:t>A</a:t>
            </a:r>
            <a:r>
              <a:rPr lang="en-GB" sz="4400" dirty="0">
                <a:solidFill>
                  <a:schemeClr val="tx1"/>
                </a:solidFill>
              </a:rPr>
              <a:t>)</a:t>
            </a: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A29E6658-8810-4E8B-975D-B9C7B8781B01}"/>
              </a:ext>
            </a:extLst>
          </p:cNvPr>
          <p:cNvSpPr>
            <a:spLocks noGrp="1"/>
          </p:cNvSpPr>
          <p:nvPr>
            <p:ph idx="1"/>
          </p:nvPr>
        </p:nvSpPr>
        <p:spPr>
          <a:xfrm>
            <a:off x="4983163" y="276225"/>
            <a:ext cx="7178675" cy="5403851"/>
          </a:xfrm>
        </p:spPr>
        <p:txBody>
          <a:bodyPr anchorCtr="0">
            <a:noAutofit/>
          </a:bodyPr>
          <a:lstStyle/>
          <a:p>
            <a:pPr marL="0" indent="0">
              <a:lnSpc>
                <a:spcPct val="110000"/>
              </a:lnSpc>
              <a:buNone/>
            </a:pPr>
            <a:r>
              <a:rPr lang="en-GB" dirty="0">
                <a:solidFill>
                  <a:schemeClr val="bg1">
                    <a:lumMod val="65000"/>
                  </a:schemeClr>
                </a:solidFill>
              </a:rPr>
              <a:t>Sometimes, the fact that </a:t>
            </a:r>
            <a:r>
              <a:rPr lang="en-GB" i="1" dirty="0">
                <a:solidFill>
                  <a:schemeClr val="bg1">
                    <a:lumMod val="65000"/>
                  </a:schemeClr>
                </a:solidFill>
              </a:rPr>
              <a:t>A </a:t>
            </a:r>
            <a:r>
              <a:rPr lang="en-GB" dirty="0">
                <a:solidFill>
                  <a:schemeClr val="bg1">
                    <a:lumMod val="65000"/>
                  </a:schemeClr>
                </a:solidFill>
              </a:rPr>
              <a:t>ought to </a:t>
            </a:r>
            <a:r>
              <a:rPr lang="en-GB" i="1" dirty="0">
                <a:solidFill>
                  <a:schemeClr val="bg1">
                    <a:lumMod val="65000"/>
                  </a:schemeClr>
                </a:solidFill>
              </a:rPr>
              <a:t>φ </a:t>
            </a:r>
            <a:r>
              <a:rPr lang="en-GB" dirty="0">
                <a:solidFill>
                  <a:schemeClr val="bg1">
                    <a:lumMod val="65000"/>
                  </a:schemeClr>
                </a:solidFill>
              </a:rPr>
              <a:t>is due to (grounded in) the fact that </a:t>
            </a:r>
            <a:r>
              <a:rPr lang="en-GB" i="1" dirty="0">
                <a:solidFill>
                  <a:schemeClr val="bg1">
                    <a:lumMod val="65000"/>
                  </a:schemeClr>
                </a:solidFill>
              </a:rPr>
              <a:t>A</a:t>
            </a:r>
            <a:r>
              <a:rPr lang="en-GB" dirty="0">
                <a:solidFill>
                  <a:schemeClr val="bg1">
                    <a:lumMod val="65000"/>
                  </a:schemeClr>
                </a:solidFill>
              </a:rPr>
              <a:t>’s </a:t>
            </a:r>
            <a:r>
              <a:rPr lang="en-GB" i="1" dirty="0">
                <a:solidFill>
                  <a:schemeClr val="bg1">
                    <a:lumMod val="65000"/>
                  </a:schemeClr>
                </a:solidFill>
              </a:rPr>
              <a:t>φ</a:t>
            </a:r>
            <a:r>
              <a:rPr lang="en-GB" dirty="0">
                <a:solidFill>
                  <a:schemeClr val="bg1">
                    <a:lumMod val="65000"/>
                  </a:schemeClr>
                </a:solidFill>
              </a:rPr>
              <a:t>-</a:t>
            </a:r>
            <a:r>
              <a:rPr lang="en-GB" dirty="0" err="1">
                <a:solidFill>
                  <a:schemeClr val="bg1">
                    <a:lumMod val="65000"/>
                  </a:schemeClr>
                </a:solidFill>
              </a:rPr>
              <a:t>ing</a:t>
            </a:r>
            <a:r>
              <a:rPr lang="en-GB" dirty="0">
                <a:solidFill>
                  <a:schemeClr val="bg1">
                    <a:lumMod val="65000"/>
                  </a:schemeClr>
                </a:solidFill>
              </a:rPr>
              <a:t> has some feature, </a:t>
            </a:r>
            <a:r>
              <a:rPr lang="en-GB" i="1" dirty="0">
                <a:solidFill>
                  <a:schemeClr val="bg1">
                    <a:lumMod val="65000"/>
                  </a:schemeClr>
                </a:solidFill>
              </a:rPr>
              <a:t>F</a:t>
            </a:r>
            <a:r>
              <a:rPr lang="en-GB" dirty="0">
                <a:solidFill>
                  <a:schemeClr val="bg1">
                    <a:lumMod val="65000"/>
                  </a:schemeClr>
                </a:solidFill>
              </a:rPr>
              <a:t>.</a:t>
            </a:r>
          </a:p>
          <a:p>
            <a:pPr marL="0" indent="0">
              <a:lnSpc>
                <a:spcPct val="110000"/>
              </a:lnSpc>
              <a:buNone/>
            </a:pPr>
            <a:r>
              <a:rPr lang="en-GB" dirty="0">
                <a:solidFill>
                  <a:schemeClr val="bg1">
                    <a:lumMod val="65000"/>
                  </a:schemeClr>
                </a:solidFill>
              </a:rPr>
              <a:t>Then, other-things-being-equal, </a:t>
            </a:r>
            <a:r>
              <a:rPr lang="en-GB" i="1" dirty="0">
                <a:solidFill>
                  <a:schemeClr val="bg1">
                    <a:lumMod val="65000"/>
                  </a:schemeClr>
                </a:solidFill>
              </a:rPr>
              <a:t>F</a:t>
            </a:r>
            <a:r>
              <a:rPr lang="en-GB" dirty="0">
                <a:solidFill>
                  <a:schemeClr val="bg1">
                    <a:lumMod val="65000"/>
                  </a:schemeClr>
                </a:solidFill>
              </a:rPr>
              <a:t> of </a:t>
            </a:r>
            <a:r>
              <a:rPr lang="en-GB" i="1" dirty="0">
                <a:solidFill>
                  <a:schemeClr val="bg1">
                    <a:lumMod val="65000"/>
                  </a:schemeClr>
                </a:solidFill>
              </a:rPr>
              <a:t>A</a:t>
            </a:r>
            <a:r>
              <a:rPr lang="en-GB" dirty="0">
                <a:solidFill>
                  <a:schemeClr val="bg1">
                    <a:lumMod val="65000"/>
                  </a:schemeClr>
                </a:solidFill>
              </a:rPr>
              <a:t>’s </a:t>
            </a:r>
            <a:r>
              <a:rPr lang="en-GB" i="1" dirty="0">
                <a:solidFill>
                  <a:schemeClr val="bg1">
                    <a:lumMod val="65000"/>
                  </a:schemeClr>
                </a:solidFill>
              </a:rPr>
              <a:t>φ</a:t>
            </a:r>
            <a:r>
              <a:rPr lang="en-GB" dirty="0">
                <a:solidFill>
                  <a:schemeClr val="bg1">
                    <a:lumMod val="65000"/>
                  </a:schemeClr>
                </a:solidFill>
              </a:rPr>
              <a:t>-</a:t>
            </a:r>
            <a:r>
              <a:rPr lang="en-GB" dirty="0" err="1">
                <a:solidFill>
                  <a:schemeClr val="bg1">
                    <a:lumMod val="65000"/>
                  </a:schemeClr>
                </a:solidFill>
              </a:rPr>
              <a:t>ing</a:t>
            </a:r>
            <a:r>
              <a:rPr lang="en-GB" dirty="0">
                <a:solidFill>
                  <a:schemeClr val="bg1">
                    <a:lumMod val="65000"/>
                  </a:schemeClr>
                </a:solidFill>
              </a:rPr>
              <a:t> would mean that: </a:t>
            </a:r>
            <a:r>
              <a:rPr lang="en-GB" i="1" dirty="0">
                <a:solidFill>
                  <a:schemeClr val="bg1">
                    <a:lumMod val="65000"/>
                  </a:schemeClr>
                </a:solidFill>
              </a:rPr>
              <a:t>A </a:t>
            </a:r>
            <a:r>
              <a:rPr lang="en-GB" dirty="0">
                <a:solidFill>
                  <a:schemeClr val="bg1">
                    <a:lumMod val="65000"/>
                  </a:schemeClr>
                </a:solidFill>
              </a:rPr>
              <a:t>ought to </a:t>
            </a:r>
            <a:r>
              <a:rPr lang="en-GB" i="1" dirty="0">
                <a:solidFill>
                  <a:schemeClr val="bg1">
                    <a:lumMod val="65000"/>
                  </a:schemeClr>
                </a:solidFill>
              </a:rPr>
              <a:t>φ</a:t>
            </a:r>
            <a:r>
              <a:rPr lang="en-GB" dirty="0">
                <a:solidFill>
                  <a:schemeClr val="bg1">
                    <a:lumMod val="65000"/>
                  </a:schemeClr>
                </a:solidFill>
              </a:rPr>
              <a:t>.</a:t>
            </a:r>
          </a:p>
          <a:p>
            <a:pPr marL="0" indent="0">
              <a:lnSpc>
                <a:spcPct val="110000"/>
              </a:lnSpc>
              <a:buNone/>
            </a:pPr>
            <a:r>
              <a:rPr lang="en-GB" dirty="0">
                <a:solidFill>
                  <a:schemeClr val="bg1">
                    <a:lumMod val="65000"/>
                  </a:schemeClr>
                </a:solidFill>
              </a:rPr>
              <a:t>Now suppose that </a:t>
            </a:r>
            <a:r>
              <a:rPr lang="en-GB" i="1" dirty="0">
                <a:solidFill>
                  <a:schemeClr val="bg1">
                    <a:lumMod val="65000"/>
                  </a:schemeClr>
                </a:solidFill>
              </a:rPr>
              <a:t>A</a:t>
            </a:r>
            <a:r>
              <a:rPr lang="en-GB" dirty="0">
                <a:solidFill>
                  <a:schemeClr val="bg1">
                    <a:lumMod val="65000"/>
                  </a:schemeClr>
                </a:solidFill>
              </a:rPr>
              <a:t>’s </a:t>
            </a:r>
            <a:r>
              <a:rPr lang="en-GB" i="1" dirty="0">
                <a:solidFill>
                  <a:schemeClr val="bg1">
                    <a:lumMod val="65000"/>
                  </a:schemeClr>
                </a:solidFill>
              </a:rPr>
              <a:t>χ</a:t>
            </a:r>
            <a:r>
              <a:rPr lang="en-GB" dirty="0">
                <a:solidFill>
                  <a:schemeClr val="bg1">
                    <a:lumMod val="65000"/>
                  </a:schemeClr>
                </a:solidFill>
              </a:rPr>
              <a:t>-</a:t>
            </a:r>
            <a:r>
              <a:rPr lang="en-GB" dirty="0" err="1">
                <a:solidFill>
                  <a:schemeClr val="bg1">
                    <a:lumMod val="65000"/>
                  </a:schemeClr>
                </a:solidFill>
              </a:rPr>
              <a:t>ing</a:t>
            </a:r>
            <a:r>
              <a:rPr lang="en-GB" dirty="0">
                <a:solidFill>
                  <a:schemeClr val="bg1">
                    <a:lumMod val="65000"/>
                  </a:schemeClr>
                </a:solidFill>
              </a:rPr>
              <a:t> has feature </a:t>
            </a:r>
            <a:r>
              <a:rPr lang="en-GB" i="1" dirty="0">
                <a:solidFill>
                  <a:schemeClr val="bg1">
                    <a:lumMod val="65000"/>
                  </a:schemeClr>
                </a:solidFill>
              </a:rPr>
              <a:t>G</a:t>
            </a:r>
            <a:r>
              <a:rPr lang="en-GB" dirty="0">
                <a:solidFill>
                  <a:schemeClr val="bg1">
                    <a:lumMod val="65000"/>
                  </a:schemeClr>
                </a:solidFill>
              </a:rPr>
              <a:t>, such that other-things-being-equal, </a:t>
            </a:r>
            <a:r>
              <a:rPr lang="en-GB" i="1" dirty="0">
                <a:solidFill>
                  <a:schemeClr val="bg1">
                    <a:lumMod val="65000"/>
                  </a:schemeClr>
                </a:solidFill>
              </a:rPr>
              <a:t>A </a:t>
            </a:r>
            <a:r>
              <a:rPr lang="en-GB" dirty="0">
                <a:solidFill>
                  <a:schemeClr val="bg1">
                    <a:lumMod val="65000"/>
                  </a:schemeClr>
                </a:solidFill>
              </a:rPr>
              <a:t>ought to </a:t>
            </a:r>
            <a:r>
              <a:rPr lang="en-GB" i="1" dirty="0">
                <a:solidFill>
                  <a:schemeClr val="bg1">
                    <a:lumMod val="65000"/>
                  </a:schemeClr>
                </a:solidFill>
              </a:rPr>
              <a:t>χ</a:t>
            </a:r>
            <a:r>
              <a:rPr lang="en-GB" dirty="0">
                <a:solidFill>
                  <a:schemeClr val="bg1">
                    <a:lumMod val="65000"/>
                  </a:schemeClr>
                </a:solidFill>
              </a:rPr>
              <a:t>: </a:t>
            </a:r>
            <a:r>
              <a:rPr lang="en-GB" i="1" dirty="0">
                <a:solidFill>
                  <a:schemeClr val="bg1">
                    <a:lumMod val="65000"/>
                  </a:schemeClr>
                </a:solidFill>
              </a:rPr>
              <a:t>G </a:t>
            </a:r>
            <a:r>
              <a:rPr lang="en-GB" dirty="0">
                <a:solidFill>
                  <a:schemeClr val="bg1">
                    <a:lumMod val="65000"/>
                  </a:schemeClr>
                </a:solidFill>
              </a:rPr>
              <a:t>of </a:t>
            </a:r>
            <a:r>
              <a:rPr lang="en-GB" i="1" dirty="0">
                <a:solidFill>
                  <a:schemeClr val="bg1">
                    <a:lumMod val="65000"/>
                  </a:schemeClr>
                </a:solidFill>
              </a:rPr>
              <a:t>A</a:t>
            </a:r>
            <a:r>
              <a:rPr lang="en-GB" dirty="0">
                <a:solidFill>
                  <a:schemeClr val="bg1">
                    <a:lumMod val="65000"/>
                  </a:schemeClr>
                </a:solidFill>
              </a:rPr>
              <a:t>’s </a:t>
            </a:r>
            <a:r>
              <a:rPr lang="en-GB" i="1" dirty="0">
                <a:solidFill>
                  <a:schemeClr val="bg1">
                    <a:lumMod val="65000"/>
                  </a:schemeClr>
                </a:solidFill>
              </a:rPr>
              <a:t>χ</a:t>
            </a:r>
            <a:r>
              <a:rPr lang="en-GB" dirty="0">
                <a:solidFill>
                  <a:schemeClr val="bg1">
                    <a:lumMod val="65000"/>
                  </a:schemeClr>
                </a:solidFill>
              </a:rPr>
              <a:t>-</a:t>
            </a:r>
            <a:r>
              <a:rPr lang="en-GB" dirty="0" err="1">
                <a:solidFill>
                  <a:schemeClr val="bg1">
                    <a:lumMod val="65000"/>
                  </a:schemeClr>
                </a:solidFill>
              </a:rPr>
              <a:t>ing</a:t>
            </a:r>
            <a:r>
              <a:rPr lang="en-GB" dirty="0">
                <a:solidFill>
                  <a:schemeClr val="bg1">
                    <a:lumMod val="65000"/>
                  </a:schemeClr>
                </a:solidFill>
              </a:rPr>
              <a:t> grounds an other-things –being-equal obligation in just the way that </a:t>
            </a:r>
            <a:r>
              <a:rPr lang="en-GB" i="1" dirty="0">
                <a:solidFill>
                  <a:schemeClr val="bg1">
                    <a:lumMod val="65000"/>
                  </a:schemeClr>
                </a:solidFill>
              </a:rPr>
              <a:t>F </a:t>
            </a:r>
            <a:r>
              <a:rPr lang="en-GB" dirty="0">
                <a:solidFill>
                  <a:schemeClr val="bg1">
                    <a:lumMod val="65000"/>
                  </a:schemeClr>
                </a:solidFill>
              </a:rPr>
              <a:t>of </a:t>
            </a:r>
            <a:r>
              <a:rPr lang="en-GB" i="1" dirty="0">
                <a:solidFill>
                  <a:schemeClr val="bg1">
                    <a:lumMod val="65000"/>
                  </a:schemeClr>
                </a:solidFill>
              </a:rPr>
              <a:t>A</a:t>
            </a:r>
            <a:r>
              <a:rPr lang="en-GB" dirty="0">
                <a:solidFill>
                  <a:schemeClr val="bg1">
                    <a:lumMod val="65000"/>
                  </a:schemeClr>
                </a:solidFill>
              </a:rPr>
              <a:t>’s </a:t>
            </a:r>
            <a:r>
              <a:rPr lang="en-GB" i="1" dirty="0">
                <a:solidFill>
                  <a:schemeClr val="bg1">
                    <a:lumMod val="65000"/>
                  </a:schemeClr>
                </a:solidFill>
              </a:rPr>
              <a:t>φ</a:t>
            </a:r>
            <a:r>
              <a:rPr lang="en-GB" dirty="0">
                <a:solidFill>
                  <a:schemeClr val="bg1">
                    <a:lumMod val="65000"/>
                  </a:schemeClr>
                </a:solidFill>
              </a:rPr>
              <a:t>-</a:t>
            </a:r>
            <a:r>
              <a:rPr lang="en-GB" dirty="0" err="1">
                <a:solidFill>
                  <a:schemeClr val="bg1">
                    <a:lumMod val="65000"/>
                  </a:schemeClr>
                </a:solidFill>
              </a:rPr>
              <a:t>ing</a:t>
            </a:r>
            <a:r>
              <a:rPr lang="en-GB" dirty="0">
                <a:solidFill>
                  <a:schemeClr val="bg1">
                    <a:lumMod val="65000"/>
                  </a:schemeClr>
                </a:solidFill>
              </a:rPr>
              <a:t> does.</a:t>
            </a:r>
          </a:p>
          <a:p>
            <a:pPr marL="0" indent="0">
              <a:lnSpc>
                <a:spcPct val="110000"/>
              </a:lnSpc>
              <a:buNone/>
            </a:pPr>
            <a:r>
              <a:rPr lang="en-GB" dirty="0">
                <a:solidFill>
                  <a:schemeClr val="bg1">
                    <a:lumMod val="65000"/>
                  </a:schemeClr>
                </a:solidFill>
              </a:rPr>
              <a:t>Although </a:t>
            </a:r>
            <a:r>
              <a:rPr lang="en-GB" i="1" dirty="0">
                <a:solidFill>
                  <a:schemeClr val="bg1">
                    <a:lumMod val="65000"/>
                  </a:schemeClr>
                </a:solidFill>
              </a:rPr>
              <a:t>A</a:t>
            </a:r>
            <a:r>
              <a:rPr lang="en-GB" dirty="0">
                <a:solidFill>
                  <a:schemeClr val="bg1">
                    <a:lumMod val="65000"/>
                  </a:schemeClr>
                </a:solidFill>
              </a:rPr>
              <a:t>’s </a:t>
            </a:r>
            <a:r>
              <a:rPr lang="en-GB" i="1" dirty="0">
                <a:solidFill>
                  <a:schemeClr val="bg1">
                    <a:lumMod val="65000"/>
                  </a:schemeClr>
                </a:solidFill>
              </a:rPr>
              <a:t>φ</a:t>
            </a:r>
            <a:r>
              <a:rPr lang="en-GB" dirty="0">
                <a:solidFill>
                  <a:schemeClr val="bg1">
                    <a:lumMod val="65000"/>
                  </a:schemeClr>
                </a:solidFill>
              </a:rPr>
              <a:t>-</a:t>
            </a:r>
            <a:r>
              <a:rPr lang="en-GB" dirty="0" err="1">
                <a:solidFill>
                  <a:schemeClr val="bg1">
                    <a:lumMod val="65000"/>
                  </a:schemeClr>
                </a:solidFill>
              </a:rPr>
              <a:t>ing</a:t>
            </a:r>
            <a:r>
              <a:rPr lang="en-GB" dirty="0">
                <a:solidFill>
                  <a:schemeClr val="bg1">
                    <a:lumMod val="65000"/>
                  </a:schemeClr>
                </a:solidFill>
              </a:rPr>
              <a:t> and </a:t>
            </a:r>
            <a:r>
              <a:rPr lang="en-GB" i="1" dirty="0">
                <a:solidFill>
                  <a:schemeClr val="bg1">
                    <a:lumMod val="65000"/>
                  </a:schemeClr>
                </a:solidFill>
              </a:rPr>
              <a:t>A</a:t>
            </a:r>
            <a:r>
              <a:rPr lang="en-GB" dirty="0">
                <a:solidFill>
                  <a:schemeClr val="bg1">
                    <a:lumMod val="65000"/>
                  </a:schemeClr>
                </a:solidFill>
              </a:rPr>
              <a:t>’s </a:t>
            </a:r>
            <a:r>
              <a:rPr lang="en-GB" i="1" dirty="0">
                <a:solidFill>
                  <a:schemeClr val="bg1">
                    <a:lumMod val="65000"/>
                  </a:schemeClr>
                </a:solidFill>
              </a:rPr>
              <a:t>χ</a:t>
            </a:r>
            <a:r>
              <a:rPr lang="en-GB" dirty="0">
                <a:solidFill>
                  <a:schemeClr val="bg1">
                    <a:lumMod val="65000"/>
                  </a:schemeClr>
                </a:solidFill>
              </a:rPr>
              <a:t>-</a:t>
            </a:r>
            <a:r>
              <a:rPr lang="en-GB" dirty="0" err="1">
                <a:solidFill>
                  <a:schemeClr val="bg1">
                    <a:lumMod val="65000"/>
                  </a:schemeClr>
                </a:solidFill>
              </a:rPr>
              <a:t>ing</a:t>
            </a:r>
            <a:r>
              <a:rPr lang="en-GB" dirty="0">
                <a:solidFill>
                  <a:schemeClr val="bg1">
                    <a:lumMod val="65000"/>
                  </a:schemeClr>
                </a:solidFill>
              </a:rPr>
              <a:t> are each possible, they are not compossible: if </a:t>
            </a:r>
            <a:r>
              <a:rPr lang="en-GB" i="1" dirty="0">
                <a:solidFill>
                  <a:schemeClr val="bg1">
                    <a:lumMod val="65000"/>
                  </a:schemeClr>
                </a:solidFill>
              </a:rPr>
              <a:t>A φ</a:t>
            </a:r>
            <a:r>
              <a:rPr lang="en-GB" dirty="0">
                <a:solidFill>
                  <a:schemeClr val="bg1">
                    <a:lumMod val="65000"/>
                  </a:schemeClr>
                </a:solidFill>
              </a:rPr>
              <a:t>-s, </a:t>
            </a:r>
            <a:r>
              <a:rPr lang="en-GB" i="1" dirty="0">
                <a:solidFill>
                  <a:schemeClr val="bg1">
                    <a:lumMod val="65000"/>
                  </a:schemeClr>
                </a:solidFill>
              </a:rPr>
              <a:t>A </a:t>
            </a:r>
            <a:r>
              <a:rPr lang="en-GB" dirty="0">
                <a:solidFill>
                  <a:schemeClr val="bg1">
                    <a:lumMod val="65000"/>
                  </a:schemeClr>
                </a:solidFill>
              </a:rPr>
              <a:t>cannot </a:t>
            </a:r>
            <a:r>
              <a:rPr lang="en-GB" i="1" dirty="0">
                <a:solidFill>
                  <a:schemeClr val="bg1">
                    <a:lumMod val="65000"/>
                  </a:schemeClr>
                </a:solidFill>
              </a:rPr>
              <a:t>χ</a:t>
            </a:r>
            <a:r>
              <a:rPr lang="en-GB" dirty="0">
                <a:solidFill>
                  <a:schemeClr val="bg1">
                    <a:lumMod val="65000"/>
                  </a:schemeClr>
                </a:solidFill>
              </a:rPr>
              <a:t>; and if </a:t>
            </a:r>
            <a:r>
              <a:rPr lang="en-GB" i="1" dirty="0">
                <a:solidFill>
                  <a:schemeClr val="bg1">
                    <a:lumMod val="65000"/>
                  </a:schemeClr>
                </a:solidFill>
              </a:rPr>
              <a:t>A χ</a:t>
            </a:r>
            <a:r>
              <a:rPr lang="en-GB" dirty="0">
                <a:solidFill>
                  <a:schemeClr val="bg1">
                    <a:lumMod val="65000"/>
                  </a:schemeClr>
                </a:solidFill>
              </a:rPr>
              <a:t>-s, </a:t>
            </a:r>
            <a:r>
              <a:rPr lang="en-GB" i="1" dirty="0">
                <a:solidFill>
                  <a:schemeClr val="bg1">
                    <a:lumMod val="65000"/>
                  </a:schemeClr>
                </a:solidFill>
              </a:rPr>
              <a:t>A </a:t>
            </a:r>
            <a:r>
              <a:rPr lang="en-GB" dirty="0">
                <a:solidFill>
                  <a:schemeClr val="bg1">
                    <a:lumMod val="65000"/>
                  </a:schemeClr>
                </a:solidFill>
              </a:rPr>
              <a:t>cannot </a:t>
            </a:r>
            <a:r>
              <a:rPr lang="en-GB" i="1" dirty="0">
                <a:solidFill>
                  <a:schemeClr val="bg1">
                    <a:lumMod val="65000"/>
                  </a:schemeClr>
                </a:solidFill>
              </a:rPr>
              <a:t>φ</a:t>
            </a:r>
            <a:r>
              <a:rPr lang="en-GB" dirty="0">
                <a:solidFill>
                  <a:schemeClr val="bg1">
                    <a:lumMod val="65000"/>
                  </a:schemeClr>
                </a:solidFill>
              </a:rPr>
              <a:t>.</a:t>
            </a:r>
          </a:p>
          <a:p>
            <a:pPr marL="0" indent="0">
              <a:lnSpc>
                <a:spcPct val="110000"/>
              </a:lnSpc>
              <a:buNone/>
            </a:pPr>
            <a:r>
              <a:rPr lang="en-GB" dirty="0">
                <a:solidFill>
                  <a:schemeClr val="bg1">
                    <a:lumMod val="65000"/>
                  </a:schemeClr>
                </a:solidFill>
              </a:rPr>
              <a:t>Given the other-things-being-equal obligations and the fact that other things </a:t>
            </a:r>
            <a:r>
              <a:rPr lang="en-GB" i="1" dirty="0">
                <a:solidFill>
                  <a:schemeClr val="bg1">
                    <a:lumMod val="65000"/>
                  </a:schemeClr>
                </a:solidFill>
              </a:rPr>
              <a:t>aren’t </a:t>
            </a:r>
            <a:r>
              <a:rPr lang="en-GB" dirty="0">
                <a:solidFill>
                  <a:schemeClr val="bg1">
                    <a:lumMod val="65000"/>
                  </a:schemeClr>
                </a:solidFill>
              </a:rPr>
              <a:t>equal in the relevant respects, what is obligatory is for </a:t>
            </a:r>
            <a:r>
              <a:rPr lang="en-GB" i="1" dirty="0">
                <a:solidFill>
                  <a:schemeClr val="bg1">
                    <a:lumMod val="65000"/>
                  </a:schemeClr>
                </a:solidFill>
              </a:rPr>
              <a:t>A </a:t>
            </a:r>
            <a:r>
              <a:rPr lang="en-GB" dirty="0">
                <a:solidFill>
                  <a:schemeClr val="bg1">
                    <a:lumMod val="65000"/>
                  </a:schemeClr>
                </a:solidFill>
              </a:rPr>
              <a:t>to (either </a:t>
            </a:r>
            <a:r>
              <a:rPr lang="en-GB" i="1" dirty="0">
                <a:solidFill>
                  <a:schemeClr val="bg1">
                    <a:lumMod val="65000"/>
                  </a:schemeClr>
                </a:solidFill>
              </a:rPr>
              <a:t>φ </a:t>
            </a:r>
            <a:r>
              <a:rPr lang="en-GB" dirty="0">
                <a:solidFill>
                  <a:schemeClr val="bg1">
                    <a:lumMod val="65000"/>
                  </a:schemeClr>
                </a:solidFill>
              </a:rPr>
              <a:t>or </a:t>
            </a:r>
            <a:r>
              <a:rPr lang="en-GB" i="1" dirty="0">
                <a:solidFill>
                  <a:schemeClr val="bg1">
                    <a:lumMod val="65000"/>
                  </a:schemeClr>
                </a:solidFill>
              </a:rPr>
              <a:t>χ</a:t>
            </a:r>
            <a:r>
              <a:rPr lang="en-GB" dirty="0">
                <a:solidFill>
                  <a:schemeClr val="bg1">
                    <a:lumMod val="65000"/>
                  </a:schemeClr>
                </a:solidFill>
              </a:rPr>
              <a:t>).</a:t>
            </a:r>
          </a:p>
          <a:p>
            <a:pPr marL="0" indent="0">
              <a:lnSpc>
                <a:spcPct val="110000"/>
              </a:lnSpc>
              <a:buNone/>
            </a:pPr>
            <a:r>
              <a:rPr lang="en-GB" dirty="0">
                <a:solidFill>
                  <a:schemeClr val="bg1">
                    <a:lumMod val="65000"/>
                  </a:schemeClr>
                </a:solidFill>
              </a:rPr>
              <a:t>All of the above goes through just as well if </a:t>
            </a:r>
            <a:r>
              <a:rPr lang="en-GB" i="1" dirty="0">
                <a:solidFill>
                  <a:schemeClr val="bg1">
                    <a:lumMod val="65000"/>
                  </a:schemeClr>
                </a:solidFill>
              </a:rPr>
              <a:t>A</a:t>
            </a:r>
            <a:r>
              <a:rPr lang="en-GB" dirty="0">
                <a:solidFill>
                  <a:schemeClr val="bg1">
                    <a:lumMod val="65000"/>
                  </a:schemeClr>
                </a:solidFill>
              </a:rPr>
              <a:t>’s </a:t>
            </a:r>
            <a:r>
              <a:rPr lang="en-GB" i="1" dirty="0">
                <a:solidFill>
                  <a:schemeClr val="bg1">
                    <a:lumMod val="65000"/>
                  </a:schemeClr>
                </a:solidFill>
              </a:rPr>
              <a:t>χ</a:t>
            </a:r>
            <a:r>
              <a:rPr lang="en-GB" dirty="0">
                <a:solidFill>
                  <a:schemeClr val="bg1">
                    <a:lumMod val="65000"/>
                  </a:schemeClr>
                </a:solidFill>
              </a:rPr>
              <a:t>-</a:t>
            </a:r>
            <a:r>
              <a:rPr lang="en-GB" dirty="0" err="1">
                <a:solidFill>
                  <a:schemeClr val="bg1">
                    <a:lumMod val="65000"/>
                  </a:schemeClr>
                </a:solidFill>
              </a:rPr>
              <a:t>ing</a:t>
            </a:r>
            <a:r>
              <a:rPr lang="en-GB" dirty="0">
                <a:solidFill>
                  <a:schemeClr val="bg1">
                    <a:lumMod val="65000"/>
                  </a:schemeClr>
                </a:solidFill>
              </a:rPr>
              <a:t> is </a:t>
            </a:r>
            <a:r>
              <a:rPr lang="en-GB" i="1" dirty="0">
                <a:solidFill>
                  <a:schemeClr val="bg1">
                    <a:lumMod val="65000"/>
                  </a:schemeClr>
                </a:solidFill>
              </a:rPr>
              <a:t>A</a:t>
            </a:r>
            <a:r>
              <a:rPr lang="en-GB" dirty="0">
                <a:solidFill>
                  <a:schemeClr val="bg1">
                    <a:lumMod val="65000"/>
                  </a:schemeClr>
                </a:solidFill>
              </a:rPr>
              <a:t>’s not-</a:t>
            </a:r>
            <a:r>
              <a:rPr lang="en-GB" i="1" dirty="0">
                <a:solidFill>
                  <a:schemeClr val="bg1">
                    <a:lumMod val="65000"/>
                  </a:schemeClr>
                </a:solidFill>
              </a:rPr>
              <a:t>φ</a:t>
            </a:r>
            <a:r>
              <a:rPr lang="en-GB" dirty="0">
                <a:solidFill>
                  <a:schemeClr val="bg1">
                    <a:lumMod val="65000"/>
                  </a:schemeClr>
                </a:solidFill>
              </a:rPr>
              <a:t>-</a:t>
            </a:r>
            <a:r>
              <a:rPr lang="en-GB" dirty="0" err="1">
                <a:solidFill>
                  <a:schemeClr val="bg1">
                    <a:lumMod val="65000"/>
                  </a:schemeClr>
                </a:solidFill>
              </a:rPr>
              <a:t>ing</a:t>
            </a:r>
            <a:r>
              <a:rPr lang="en-GB" dirty="0">
                <a:solidFill>
                  <a:schemeClr val="bg1">
                    <a:lumMod val="65000"/>
                  </a:schemeClr>
                </a:solidFill>
              </a:rPr>
              <a:t>.</a:t>
            </a:r>
          </a:p>
          <a:p>
            <a:pPr marL="0" indent="0">
              <a:lnSpc>
                <a:spcPct val="110000"/>
              </a:lnSpc>
              <a:buNone/>
            </a:pPr>
            <a:r>
              <a:rPr lang="en-GB" dirty="0"/>
              <a:t>So, it might be that because of features </a:t>
            </a:r>
            <a:r>
              <a:rPr lang="en-GB" i="1" dirty="0"/>
              <a:t>F </a:t>
            </a:r>
            <a:r>
              <a:rPr lang="en-GB" dirty="0"/>
              <a:t>and </a:t>
            </a:r>
            <a:r>
              <a:rPr lang="en-GB" i="1" dirty="0"/>
              <a:t>G</a:t>
            </a:r>
            <a:r>
              <a:rPr lang="en-GB" dirty="0"/>
              <a:t> of </a:t>
            </a:r>
            <a:r>
              <a:rPr lang="en-GB" i="1" dirty="0"/>
              <a:t>A</a:t>
            </a:r>
            <a:r>
              <a:rPr lang="en-GB" dirty="0"/>
              <a:t>’s </a:t>
            </a:r>
            <a:r>
              <a:rPr lang="en-GB" i="1" dirty="0"/>
              <a:t>φ</a:t>
            </a:r>
            <a:r>
              <a:rPr lang="en-GB" dirty="0"/>
              <a:t>-</a:t>
            </a:r>
            <a:r>
              <a:rPr lang="en-GB" dirty="0" err="1"/>
              <a:t>ing</a:t>
            </a:r>
            <a:r>
              <a:rPr lang="en-GB" dirty="0"/>
              <a:t> and </a:t>
            </a:r>
            <a:r>
              <a:rPr lang="en-GB" i="1" dirty="0"/>
              <a:t>A</a:t>
            </a:r>
            <a:r>
              <a:rPr lang="en-GB" dirty="0"/>
              <a:t>’s not-</a:t>
            </a:r>
            <a:r>
              <a:rPr lang="en-GB" i="1" dirty="0"/>
              <a:t>φ</a:t>
            </a:r>
            <a:r>
              <a:rPr lang="en-GB" dirty="0"/>
              <a:t>-</a:t>
            </a:r>
            <a:r>
              <a:rPr lang="en-GB" dirty="0" err="1"/>
              <a:t>ing</a:t>
            </a:r>
            <a:r>
              <a:rPr lang="en-GB" dirty="0"/>
              <a:t> respectively, </a:t>
            </a:r>
            <a:r>
              <a:rPr lang="en-GB" b="1" i="1" dirty="0"/>
              <a:t>A</a:t>
            </a:r>
            <a:r>
              <a:rPr lang="en-GB" b="1" dirty="0"/>
              <a:t> ought to (either </a:t>
            </a:r>
            <a:r>
              <a:rPr lang="en-GB" b="1" i="1" dirty="0"/>
              <a:t>φ </a:t>
            </a:r>
            <a:r>
              <a:rPr lang="en-GB" b="1" dirty="0"/>
              <a:t>or not-</a:t>
            </a:r>
            <a:r>
              <a:rPr lang="en-GB" b="1" i="1" dirty="0"/>
              <a:t> φ</a:t>
            </a:r>
            <a:r>
              <a:rPr lang="en-GB" b="1" dirty="0"/>
              <a:t>)</a:t>
            </a:r>
            <a:r>
              <a:rPr lang="en-GB" dirty="0"/>
              <a:t>.</a:t>
            </a:r>
          </a:p>
        </p:txBody>
      </p:sp>
    </p:spTree>
    <p:extLst>
      <p:ext uri="{BB962C8B-B14F-4D97-AF65-F5344CB8AC3E}">
        <p14:creationId xmlns:p14="http://schemas.microsoft.com/office/powerpoint/2010/main" val="24197516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9"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sp>
        <p:nvSpPr>
          <p:cNvPr id="33"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D69D95F-9349-41DA-B3E3-C7303F64FF0A}"/>
              </a:ext>
            </a:extLst>
          </p:cNvPr>
          <p:cNvSpPr>
            <a:spLocks noGrp="1"/>
          </p:cNvSpPr>
          <p:nvPr>
            <p:ph type="title"/>
          </p:nvPr>
        </p:nvSpPr>
        <p:spPr>
          <a:xfrm>
            <a:off x="645459" y="960120"/>
            <a:ext cx="3865695" cy="4171278"/>
          </a:xfrm>
        </p:spPr>
        <p:txBody>
          <a:bodyPr>
            <a:normAutofit/>
          </a:bodyPr>
          <a:lstStyle/>
          <a:p>
            <a:pPr algn="r"/>
            <a:r>
              <a:rPr lang="en-GB" sz="4400" dirty="0">
                <a:solidFill>
                  <a:schemeClr val="tx1"/>
                </a:solidFill>
              </a:rPr>
              <a:t>An example</a:t>
            </a: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pic>
        <p:nvPicPr>
          <p:cNvPr id="2050" name="Picture 2" descr="Ugly Mens Suits">
            <a:extLst>
              <a:ext uri="{FF2B5EF4-FFF2-40B4-BE49-F238E27FC236}">
                <a16:creationId xmlns:a16="http://schemas.microsoft.com/office/drawing/2014/main" id="{23B309DA-0F1B-168E-C2AA-7970BBF842FF}"/>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653338" y="1735137"/>
            <a:ext cx="1838325" cy="24860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757303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9"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sp>
        <p:nvSpPr>
          <p:cNvPr id="33"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D69D95F-9349-41DA-B3E3-C7303F64FF0A}"/>
              </a:ext>
            </a:extLst>
          </p:cNvPr>
          <p:cNvSpPr>
            <a:spLocks noGrp="1"/>
          </p:cNvSpPr>
          <p:nvPr>
            <p:ph type="title"/>
          </p:nvPr>
        </p:nvSpPr>
        <p:spPr>
          <a:xfrm>
            <a:off x="645459" y="960120"/>
            <a:ext cx="3865695" cy="4171278"/>
          </a:xfrm>
        </p:spPr>
        <p:txBody>
          <a:bodyPr>
            <a:normAutofit/>
          </a:bodyPr>
          <a:lstStyle/>
          <a:p>
            <a:pPr algn="r"/>
            <a:r>
              <a:rPr lang="en-GB" sz="4400" dirty="0">
                <a:solidFill>
                  <a:schemeClr val="tx1"/>
                </a:solidFill>
              </a:rPr>
              <a:t>An example</a:t>
            </a: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pic>
        <p:nvPicPr>
          <p:cNvPr id="2050" name="Picture 2" descr="Ugly Mens Suits">
            <a:extLst>
              <a:ext uri="{FF2B5EF4-FFF2-40B4-BE49-F238E27FC236}">
                <a16:creationId xmlns:a16="http://schemas.microsoft.com/office/drawing/2014/main" id="{23B309DA-0F1B-168E-C2AA-7970BBF842FF}"/>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653338" y="1735137"/>
            <a:ext cx="1838325" cy="248602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E8332595-7B83-80CC-2099-C8F36F347E67}"/>
              </a:ext>
            </a:extLst>
          </p:cNvPr>
          <p:cNvSpPr txBox="1"/>
          <p:nvPr/>
        </p:nvSpPr>
        <p:spPr>
          <a:xfrm>
            <a:off x="5586414" y="1463025"/>
            <a:ext cx="2242344" cy="2862322"/>
          </a:xfrm>
          <a:prstGeom prst="rect">
            <a:avLst/>
          </a:prstGeom>
          <a:noFill/>
        </p:spPr>
        <p:txBody>
          <a:bodyPr wrap="square" rtlCol="0">
            <a:spAutoFit/>
          </a:bodyPr>
          <a:lstStyle/>
          <a:p>
            <a:r>
              <a:rPr lang="en-GB" dirty="0"/>
              <a:t>An other-things-equal </a:t>
            </a:r>
            <a:r>
              <a:rPr lang="en-GB" dirty="0" err="1"/>
              <a:t>deontically</a:t>
            </a:r>
            <a:r>
              <a:rPr lang="en-GB" dirty="0"/>
              <a:t> decisive relevant feature of </a:t>
            </a:r>
            <a:r>
              <a:rPr lang="en-GB" i="1" dirty="0"/>
              <a:t>telling the truth </a:t>
            </a:r>
            <a:r>
              <a:rPr lang="en-GB" dirty="0"/>
              <a:t>about how nice this suit is: </a:t>
            </a:r>
            <a:r>
              <a:rPr lang="en-GB" b="1" dirty="0"/>
              <a:t>I will nourish a relationship of trust with my friend</a:t>
            </a:r>
            <a:endParaRPr lang="en-GB" dirty="0"/>
          </a:p>
        </p:txBody>
      </p:sp>
    </p:spTree>
    <p:extLst>
      <p:ext uri="{BB962C8B-B14F-4D97-AF65-F5344CB8AC3E}">
        <p14:creationId xmlns:p14="http://schemas.microsoft.com/office/powerpoint/2010/main" val="40587624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9"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sp>
        <p:nvSpPr>
          <p:cNvPr id="33"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D69D95F-9349-41DA-B3E3-C7303F64FF0A}"/>
              </a:ext>
            </a:extLst>
          </p:cNvPr>
          <p:cNvSpPr>
            <a:spLocks noGrp="1"/>
          </p:cNvSpPr>
          <p:nvPr>
            <p:ph type="title"/>
          </p:nvPr>
        </p:nvSpPr>
        <p:spPr>
          <a:xfrm>
            <a:off x="645459" y="960120"/>
            <a:ext cx="3865695" cy="4171278"/>
          </a:xfrm>
        </p:spPr>
        <p:txBody>
          <a:bodyPr>
            <a:normAutofit/>
          </a:bodyPr>
          <a:lstStyle/>
          <a:p>
            <a:pPr algn="r"/>
            <a:r>
              <a:rPr lang="en-GB" sz="4400" dirty="0">
                <a:solidFill>
                  <a:schemeClr val="tx1"/>
                </a:solidFill>
              </a:rPr>
              <a:t>An example</a:t>
            </a: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pic>
        <p:nvPicPr>
          <p:cNvPr id="2050" name="Picture 2" descr="Ugly Mens Suits">
            <a:extLst>
              <a:ext uri="{FF2B5EF4-FFF2-40B4-BE49-F238E27FC236}">
                <a16:creationId xmlns:a16="http://schemas.microsoft.com/office/drawing/2014/main" id="{23B309DA-0F1B-168E-C2AA-7970BBF842FF}"/>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653338" y="1735137"/>
            <a:ext cx="1838325" cy="248602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E8332595-7B83-80CC-2099-C8F36F347E67}"/>
              </a:ext>
            </a:extLst>
          </p:cNvPr>
          <p:cNvSpPr txBox="1"/>
          <p:nvPr/>
        </p:nvSpPr>
        <p:spPr>
          <a:xfrm>
            <a:off x="5586414" y="1463025"/>
            <a:ext cx="2242344" cy="2862322"/>
          </a:xfrm>
          <a:prstGeom prst="rect">
            <a:avLst/>
          </a:prstGeom>
          <a:noFill/>
        </p:spPr>
        <p:txBody>
          <a:bodyPr wrap="square" rtlCol="0">
            <a:spAutoFit/>
          </a:bodyPr>
          <a:lstStyle/>
          <a:p>
            <a:r>
              <a:rPr lang="en-GB" dirty="0"/>
              <a:t>An other-things-equal </a:t>
            </a:r>
            <a:r>
              <a:rPr lang="en-GB" dirty="0" err="1"/>
              <a:t>deontically</a:t>
            </a:r>
            <a:r>
              <a:rPr lang="en-GB" dirty="0"/>
              <a:t> decisive relevant feature of </a:t>
            </a:r>
            <a:r>
              <a:rPr lang="en-GB" i="1" dirty="0"/>
              <a:t>telling the truth </a:t>
            </a:r>
            <a:r>
              <a:rPr lang="en-GB" dirty="0"/>
              <a:t>about how nice this suit is: </a:t>
            </a:r>
            <a:r>
              <a:rPr lang="en-GB" b="1" dirty="0"/>
              <a:t>I will nourish a relationship of trust with my friend</a:t>
            </a:r>
            <a:endParaRPr lang="en-GB" dirty="0"/>
          </a:p>
        </p:txBody>
      </p:sp>
      <p:sp>
        <p:nvSpPr>
          <p:cNvPr id="4" name="TextBox 3">
            <a:extLst>
              <a:ext uri="{FF2B5EF4-FFF2-40B4-BE49-F238E27FC236}">
                <a16:creationId xmlns:a16="http://schemas.microsoft.com/office/drawing/2014/main" id="{A14C5429-9D9C-7653-8DC1-1BED7D8D86B7}"/>
              </a:ext>
            </a:extLst>
          </p:cNvPr>
          <p:cNvSpPr txBox="1"/>
          <p:nvPr/>
        </p:nvSpPr>
        <p:spPr>
          <a:xfrm>
            <a:off x="9623426" y="1549659"/>
            <a:ext cx="2181225" cy="2585323"/>
          </a:xfrm>
          <a:prstGeom prst="rect">
            <a:avLst/>
          </a:prstGeom>
          <a:noFill/>
        </p:spPr>
        <p:txBody>
          <a:bodyPr wrap="square" rtlCol="0">
            <a:spAutoFit/>
          </a:bodyPr>
          <a:lstStyle/>
          <a:p>
            <a:r>
              <a:rPr lang="en-GB" dirty="0"/>
              <a:t>An other-things-equal </a:t>
            </a:r>
            <a:r>
              <a:rPr lang="en-GB" dirty="0" err="1"/>
              <a:t>deontically</a:t>
            </a:r>
            <a:r>
              <a:rPr lang="en-GB" dirty="0"/>
              <a:t> decisive relevant feature of </a:t>
            </a:r>
            <a:r>
              <a:rPr lang="en-GB" i="1" u="sng" dirty="0"/>
              <a:t>not</a:t>
            </a:r>
            <a:r>
              <a:rPr lang="en-GB" i="1" dirty="0"/>
              <a:t> telling the truth </a:t>
            </a:r>
            <a:r>
              <a:rPr lang="en-GB" dirty="0"/>
              <a:t>about how nice this suit is: </a:t>
            </a:r>
            <a:r>
              <a:rPr lang="en-GB" b="1" dirty="0"/>
              <a:t>I will boost my friend’s confidence</a:t>
            </a:r>
            <a:endParaRPr lang="en-GB" dirty="0"/>
          </a:p>
        </p:txBody>
      </p:sp>
    </p:spTree>
    <p:extLst>
      <p:ext uri="{BB962C8B-B14F-4D97-AF65-F5344CB8AC3E}">
        <p14:creationId xmlns:p14="http://schemas.microsoft.com/office/powerpoint/2010/main" val="24377604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9"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sp>
        <p:nvSpPr>
          <p:cNvPr id="33"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D69D95F-9349-41DA-B3E3-C7303F64FF0A}"/>
              </a:ext>
            </a:extLst>
          </p:cNvPr>
          <p:cNvSpPr>
            <a:spLocks noGrp="1"/>
          </p:cNvSpPr>
          <p:nvPr>
            <p:ph type="title"/>
          </p:nvPr>
        </p:nvSpPr>
        <p:spPr>
          <a:xfrm>
            <a:off x="645459" y="960120"/>
            <a:ext cx="3865695" cy="4171278"/>
          </a:xfrm>
        </p:spPr>
        <p:txBody>
          <a:bodyPr>
            <a:normAutofit/>
          </a:bodyPr>
          <a:lstStyle/>
          <a:p>
            <a:pPr algn="r"/>
            <a:r>
              <a:rPr lang="en-GB" sz="4400" dirty="0">
                <a:solidFill>
                  <a:schemeClr val="tx1"/>
                </a:solidFill>
              </a:rPr>
              <a:t>An example</a:t>
            </a: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pic>
        <p:nvPicPr>
          <p:cNvPr id="2050" name="Picture 2" descr="Ugly Mens Suits">
            <a:extLst>
              <a:ext uri="{FF2B5EF4-FFF2-40B4-BE49-F238E27FC236}">
                <a16:creationId xmlns:a16="http://schemas.microsoft.com/office/drawing/2014/main" id="{23B309DA-0F1B-168E-C2AA-7970BBF842FF}"/>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653338" y="1735137"/>
            <a:ext cx="1838325" cy="248602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E8332595-7B83-80CC-2099-C8F36F347E67}"/>
              </a:ext>
            </a:extLst>
          </p:cNvPr>
          <p:cNvSpPr txBox="1"/>
          <p:nvPr/>
        </p:nvSpPr>
        <p:spPr>
          <a:xfrm>
            <a:off x="5586414" y="1463025"/>
            <a:ext cx="2242344" cy="2862322"/>
          </a:xfrm>
          <a:prstGeom prst="rect">
            <a:avLst/>
          </a:prstGeom>
          <a:noFill/>
        </p:spPr>
        <p:txBody>
          <a:bodyPr wrap="square" rtlCol="0">
            <a:spAutoFit/>
          </a:bodyPr>
          <a:lstStyle/>
          <a:p>
            <a:r>
              <a:rPr lang="en-GB" dirty="0"/>
              <a:t>An </a:t>
            </a:r>
            <a:r>
              <a:rPr lang="en-GB" b="1" dirty="0"/>
              <a:t>other-things-equal </a:t>
            </a:r>
            <a:r>
              <a:rPr lang="en-GB" b="1" dirty="0" err="1"/>
              <a:t>deontically</a:t>
            </a:r>
            <a:r>
              <a:rPr lang="en-GB" b="1" dirty="0"/>
              <a:t> decisive </a:t>
            </a:r>
            <a:r>
              <a:rPr lang="en-GB" dirty="0"/>
              <a:t>relevant feature of </a:t>
            </a:r>
            <a:r>
              <a:rPr lang="en-GB" i="1" dirty="0"/>
              <a:t>telling the truth </a:t>
            </a:r>
            <a:r>
              <a:rPr lang="en-GB" dirty="0"/>
              <a:t>about how nice this suit is: </a:t>
            </a:r>
            <a:r>
              <a:rPr lang="en-GB" b="1" dirty="0"/>
              <a:t>I will nourish a relationship of trust with my friend</a:t>
            </a:r>
            <a:endParaRPr lang="en-GB" dirty="0"/>
          </a:p>
        </p:txBody>
      </p:sp>
      <p:sp>
        <p:nvSpPr>
          <p:cNvPr id="4" name="TextBox 3">
            <a:extLst>
              <a:ext uri="{FF2B5EF4-FFF2-40B4-BE49-F238E27FC236}">
                <a16:creationId xmlns:a16="http://schemas.microsoft.com/office/drawing/2014/main" id="{A14C5429-9D9C-7653-8DC1-1BED7D8D86B7}"/>
              </a:ext>
            </a:extLst>
          </p:cNvPr>
          <p:cNvSpPr txBox="1"/>
          <p:nvPr/>
        </p:nvSpPr>
        <p:spPr>
          <a:xfrm>
            <a:off x="9623426" y="1549659"/>
            <a:ext cx="2181225" cy="2585323"/>
          </a:xfrm>
          <a:prstGeom prst="rect">
            <a:avLst/>
          </a:prstGeom>
          <a:noFill/>
        </p:spPr>
        <p:txBody>
          <a:bodyPr wrap="square" rtlCol="0">
            <a:spAutoFit/>
          </a:bodyPr>
          <a:lstStyle/>
          <a:p>
            <a:r>
              <a:rPr lang="en-GB" dirty="0"/>
              <a:t>An </a:t>
            </a:r>
            <a:r>
              <a:rPr lang="en-GB" b="1" dirty="0"/>
              <a:t>other-things-equal </a:t>
            </a:r>
            <a:r>
              <a:rPr lang="en-GB" b="1" dirty="0" err="1"/>
              <a:t>deontically</a:t>
            </a:r>
            <a:r>
              <a:rPr lang="en-GB" b="1" dirty="0"/>
              <a:t> decisive </a:t>
            </a:r>
            <a:r>
              <a:rPr lang="en-GB" dirty="0"/>
              <a:t>relevant feature of </a:t>
            </a:r>
            <a:r>
              <a:rPr lang="en-GB" i="1" u="sng" dirty="0"/>
              <a:t>not</a:t>
            </a:r>
            <a:r>
              <a:rPr lang="en-GB" i="1" dirty="0"/>
              <a:t> telling the truth </a:t>
            </a:r>
            <a:r>
              <a:rPr lang="en-GB" dirty="0"/>
              <a:t>about how nice this suit is: </a:t>
            </a:r>
            <a:r>
              <a:rPr lang="en-GB" b="1" dirty="0"/>
              <a:t>I will boost my friend’s confidence</a:t>
            </a:r>
            <a:endParaRPr lang="en-GB" dirty="0"/>
          </a:p>
        </p:txBody>
      </p:sp>
      <p:sp>
        <p:nvSpPr>
          <p:cNvPr id="7" name="TextBox 6">
            <a:extLst>
              <a:ext uri="{FF2B5EF4-FFF2-40B4-BE49-F238E27FC236}">
                <a16:creationId xmlns:a16="http://schemas.microsoft.com/office/drawing/2014/main" id="{0F875A72-48D7-B261-2810-3F974BDCCD95}"/>
              </a:ext>
            </a:extLst>
          </p:cNvPr>
          <p:cNvSpPr txBox="1"/>
          <p:nvPr/>
        </p:nvSpPr>
        <p:spPr>
          <a:xfrm>
            <a:off x="6257925" y="4648199"/>
            <a:ext cx="4913312" cy="923330"/>
          </a:xfrm>
          <a:prstGeom prst="rect">
            <a:avLst/>
          </a:prstGeom>
          <a:noFill/>
        </p:spPr>
        <p:txBody>
          <a:bodyPr wrap="square" rtlCol="0">
            <a:spAutoFit/>
          </a:bodyPr>
          <a:lstStyle/>
          <a:p>
            <a:r>
              <a:rPr lang="en-GB" dirty="0"/>
              <a:t>The deontic essence of the thing: </a:t>
            </a:r>
          </a:p>
          <a:p>
            <a:r>
              <a:rPr lang="en-GB" b="1" dirty="0"/>
              <a:t>It would be wrong to </a:t>
            </a:r>
            <a:r>
              <a:rPr lang="en-GB" b="1" i="1" dirty="0"/>
              <a:t>neither</a:t>
            </a:r>
            <a:r>
              <a:rPr lang="en-GB" b="1" dirty="0"/>
              <a:t> nourish trust </a:t>
            </a:r>
            <a:r>
              <a:rPr lang="en-GB" b="1" i="1" dirty="0"/>
              <a:t>nor</a:t>
            </a:r>
            <a:r>
              <a:rPr lang="en-GB" b="1" dirty="0"/>
              <a:t> boost my friend’s confidence.</a:t>
            </a:r>
          </a:p>
        </p:txBody>
      </p:sp>
    </p:spTree>
    <p:extLst>
      <p:ext uri="{BB962C8B-B14F-4D97-AF65-F5344CB8AC3E}">
        <p14:creationId xmlns:p14="http://schemas.microsoft.com/office/powerpoint/2010/main" val="12792337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7"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9"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2"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7"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1"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4"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8"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52"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55"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57"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60"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61"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62"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63"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64"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65"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66"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67"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68"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69"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70"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sp>
        <p:nvSpPr>
          <p:cNvPr id="71" name="Rectangle 70">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318BD0D-73F0-4A06-945F-C51F0880B46C}"/>
              </a:ext>
            </a:extLst>
          </p:cNvPr>
          <p:cNvSpPr>
            <a:spLocks noGrp="1"/>
          </p:cNvSpPr>
          <p:nvPr>
            <p:ph type="title"/>
          </p:nvPr>
        </p:nvSpPr>
        <p:spPr>
          <a:xfrm>
            <a:off x="645459" y="960120"/>
            <a:ext cx="3865695" cy="4171278"/>
          </a:xfrm>
        </p:spPr>
        <p:txBody>
          <a:bodyPr>
            <a:normAutofit/>
          </a:bodyPr>
          <a:lstStyle/>
          <a:p>
            <a:pPr algn="r"/>
            <a:r>
              <a:rPr lang="en-GB" sz="4400" dirty="0">
                <a:solidFill>
                  <a:schemeClr val="tx1"/>
                </a:solidFill>
              </a:rPr>
              <a:t>Part 3</a:t>
            </a:r>
          </a:p>
        </p:txBody>
      </p:sp>
      <p:cxnSp>
        <p:nvCxnSpPr>
          <p:cNvPr id="72" name="Straight Connector 71">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9C471E55-E7C0-453D-B536-7EB49328D8FF}"/>
              </a:ext>
            </a:extLst>
          </p:cNvPr>
          <p:cNvSpPr>
            <a:spLocks noGrp="1"/>
          </p:cNvSpPr>
          <p:nvPr>
            <p:ph idx="1"/>
          </p:nvPr>
        </p:nvSpPr>
        <p:spPr>
          <a:xfrm>
            <a:off x="4983164" y="960120"/>
            <a:ext cx="6319836" cy="4171278"/>
          </a:xfrm>
        </p:spPr>
        <p:txBody>
          <a:bodyPr>
            <a:normAutofit fontScale="62500" lnSpcReduction="20000"/>
          </a:bodyPr>
          <a:lstStyle/>
          <a:p>
            <a:pPr marL="0" indent="0">
              <a:buNone/>
            </a:pPr>
            <a:r>
              <a:rPr lang="en-GB" sz="4400" dirty="0"/>
              <a:t>Understanding Action Guiding Requirements, Understanding Action Guiding, and the Disclosure of the Fact that Neither Violability nor the Ought Implies Can Principle are Implied by Even Strong Action Guiding Requirements, Which in Any Case Are Implausible.</a:t>
            </a:r>
          </a:p>
          <a:p>
            <a:pPr marL="0" indent="0">
              <a:buNone/>
            </a:pPr>
            <a:endParaRPr lang="en-GB" sz="4400" dirty="0"/>
          </a:p>
        </p:txBody>
      </p:sp>
    </p:spTree>
    <p:extLst>
      <p:ext uri="{BB962C8B-B14F-4D97-AF65-F5344CB8AC3E}">
        <p14:creationId xmlns:p14="http://schemas.microsoft.com/office/powerpoint/2010/main" val="13116290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7"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9"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2"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7"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1"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4"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8"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52"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55"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57"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60"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61"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62"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63"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64"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65"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66"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67"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68"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69"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70"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sp>
        <p:nvSpPr>
          <p:cNvPr id="71" name="Rectangle 70">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318BD0D-73F0-4A06-945F-C51F0880B46C}"/>
              </a:ext>
            </a:extLst>
          </p:cNvPr>
          <p:cNvSpPr>
            <a:spLocks noGrp="1"/>
          </p:cNvSpPr>
          <p:nvPr>
            <p:ph type="title"/>
          </p:nvPr>
        </p:nvSpPr>
        <p:spPr>
          <a:xfrm>
            <a:off x="645459" y="960120"/>
            <a:ext cx="3865695" cy="4171278"/>
          </a:xfrm>
        </p:spPr>
        <p:txBody>
          <a:bodyPr>
            <a:normAutofit/>
          </a:bodyPr>
          <a:lstStyle/>
          <a:p>
            <a:pPr algn="r"/>
            <a:r>
              <a:rPr lang="en-GB" sz="4400" dirty="0">
                <a:solidFill>
                  <a:schemeClr val="tx1"/>
                </a:solidFill>
              </a:rPr>
              <a:t>Coming up:</a:t>
            </a:r>
          </a:p>
        </p:txBody>
      </p:sp>
      <p:cxnSp>
        <p:nvCxnSpPr>
          <p:cNvPr id="72" name="Straight Connector 71">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9C471E55-E7C0-453D-B536-7EB49328D8FF}"/>
              </a:ext>
            </a:extLst>
          </p:cNvPr>
          <p:cNvSpPr>
            <a:spLocks noGrp="1"/>
          </p:cNvSpPr>
          <p:nvPr>
            <p:ph idx="1"/>
          </p:nvPr>
        </p:nvSpPr>
        <p:spPr>
          <a:xfrm>
            <a:off x="4983164" y="960120"/>
            <a:ext cx="5511800" cy="4171278"/>
          </a:xfrm>
        </p:spPr>
        <p:txBody>
          <a:bodyPr>
            <a:normAutofit/>
          </a:bodyPr>
          <a:lstStyle/>
          <a:p>
            <a:pPr marL="342900" indent="-342900">
              <a:buAutoNum type="arabicParenBoth"/>
            </a:pPr>
            <a:r>
              <a:rPr lang="en-GB" dirty="0"/>
              <a:t> Introducing Violability</a:t>
            </a:r>
          </a:p>
          <a:p>
            <a:pPr marL="342900" indent="-342900">
              <a:buAutoNum type="arabicParenBoth"/>
            </a:pPr>
            <a:r>
              <a:rPr lang="en-GB" dirty="0"/>
              <a:t> The Rejection of Even Logical Violability</a:t>
            </a:r>
          </a:p>
          <a:p>
            <a:pPr marL="342900" indent="-342900">
              <a:buAutoNum type="arabicParenBoth"/>
            </a:pPr>
            <a:r>
              <a:rPr lang="en-GB" dirty="0"/>
              <a:t> Understanding Action Guiding Requirements, Understanding Action Guiding, and the Disclosure of the Fact that Neither Violability nor the Ought Implies Can Principle are Implied by Even Strong Action Guiding Requirements, Which in Any Case Are Implausible.</a:t>
            </a:r>
          </a:p>
        </p:txBody>
      </p:sp>
    </p:spTree>
    <p:extLst>
      <p:ext uri="{BB962C8B-B14F-4D97-AF65-F5344CB8AC3E}">
        <p14:creationId xmlns:p14="http://schemas.microsoft.com/office/powerpoint/2010/main" val="36243739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9"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sp>
        <p:nvSpPr>
          <p:cNvPr id="33"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2E50ED8-2E84-479E-8099-6619BCACF5E5}"/>
              </a:ext>
            </a:extLst>
          </p:cNvPr>
          <p:cNvSpPr>
            <a:spLocks noGrp="1"/>
          </p:cNvSpPr>
          <p:nvPr>
            <p:ph type="title"/>
          </p:nvPr>
        </p:nvSpPr>
        <p:spPr>
          <a:xfrm>
            <a:off x="645459" y="960120"/>
            <a:ext cx="3865695" cy="4171278"/>
          </a:xfrm>
        </p:spPr>
        <p:txBody>
          <a:bodyPr>
            <a:normAutofit/>
          </a:bodyPr>
          <a:lstStyle/>
          <a:p>
            <a:pPr algn="r"/>
            <a:r>
              <a:rPr lang="en-GB" sz="4400" dirty="0">
                <a:solidFill>
                  <a:schemeClr val="tx1"/>
                </a:solidFill>
              </a:rPr>
              <a:t>Objection</a:t>
            </a: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48CD4693-5AFD-4032-ACE1-F5B122358EED}"/>
              </a:ext>
            </a:extLst>
          </p:cNvPr>
          <p:cNvSpPr>
            <a:spLocks noGrp="1"/>
          </p:cNvSpPr>
          <p:nvPr>
            <p:ph idx="1"/>
          </p:nvPr>
        </p:nvSpPr>
        <p:spPr>
          <a:xfrm>
            <a:off x="4983164" y="960120"/>
            <a:ext cx="5511800" cy="4171278"/>
          </a:xfrm>
        </p:spPr>
        <p:txBody>
          <a:bodyPr>
            <a:normAutofit/>
          </a:bodyPr>
          <a:lstStyle/>
          <a:p>
            <a:pPr marL="0" indent="0">
              <a:lnSpc>
                <a:spcPct val="110000"/>
              </a:lnSpc>
              <a:buNone/>
            </a:pPr>
            <a:r>
              <a:rPr lang="en-GB" i="1" dirty="0"/>
              <a:t>Isn’t normativity or the deontic supposed to be action guiding? If so, how could one have an obligation to do what could not be otherwise? Where would </a:t>
            </a:r>
            <a:r>
              <a:rPr lang="en-GB" dirty="0"/>
              <a:t>guidance</a:t>
            </a:r>
            <a:r>
              <a:rPr lang="en-GB" i="1" dirty="0"/>
              <a:t> come in, without </a:t>
            </a:r>
            <a:r>
              <a:rPr lang="en-GB" dirty="0"/>
              <a:t>making a difference</a:t>
            </a:r>
            <a:r>
              <a:rPr lang="en-GB" i="1" dirty="0"/>
              <a:t> to what is done? </a:t>
            </a:r>
          </a:p>
          <a:p>
            <a:pPr marL="0" indent="0">
              <a:lnSpc>
                <a:spcPct val="110000"/>
              </a:lnSpc>
              <a:buNone/>
            </a:pPr>
            <a:endParaRPr lang="en-GB" sz="1100" dirty="0"/>
          </a:p>
        </p:txBody>
      </p:sp>
    </p:spTree>
    <p:extLst>
      <p:ext uri="{BB962C8B-B14F-4D97-AF65-F5344CB8AC3E}">
        <p14:creationId xmlns:p14="http://schemas.microsoft.com/office/powerpoint/2010/main" val="11473488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9"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sp>
        <p:nvSpPr>
          <p:cNvPr id="33"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2E50ED8-2E84-479E-8099-6619BCACF5E5}"/>
              </a:ext>
            </a:extLst>
          </p:cNvPr>
          <p:cNvSpPr>
            <a:spLocks noGrp="1"/>
          </p:cNvSpPr>
          <p:nvPr>
            <p:ph type="title"/>
          </p:nvPr>
        </p:nvSpPr>
        <p:spPr>
          <a:xfrm>
            <a:off x="645459" y="960120"/>
            <a:ext cx="3865695" cy="4171278"/>
          </a:xfrm>
        </p:spPr>
        <p:txBody>
          <a:bodyPr>
            <a:normAutofit/>
          </a:bodyPr>
          <a:lstStyle/>
          <a:p>
            <a:pPr algn="r"/>
            <a:r>
              <a:rPr lang="en-GB" sz="4400" dirty="0">
                <a:solidFill>
                  <a:schemeClr val="tx1"/>
                </a:solidFill>
              </a:rPr>
              <a:t>(Is action guiding essential?)</a:t>
            </a: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48CD4693-5AFD-4032-ACE1-F5B122358EED}"/>
              </a:ext>
            </a:extLst>
          </p:cNvPr>
          <p:cNvSpPr>
            <a:spLocks noGrp="1"/>
          </p:cNvSpPr>
          <p:nvPr>
            <p:ph idx="1"/>
          </p:nvPr>
        </p:nvSpPr>
        <p:spPr>
          <a:xfrm>
            <a:off x="4983164" y="123825"/>
            <a:ext cx="6724648" cy="5454650"/>
          </a:xfrm>
        </p:spPr>
        <p:txBody>
          <a:bodyPr>
            <a:normAutofit/>
          </a:bodyPr>
          <a:lstStyle/>
          <a:p>
            <a:pPr marL="0" indent="0">
              <a:lnSpc>
                <a:spcPct val="110000"/>
              </a:lnSpc>
              <a:buNone/>
            </a:pPr>
            <a:r>
              <a:rPr lang="en-GB" dirty="0"/>
              <a:t>We have reasons to </a:t>
            </a:r>
            <a:r>
              <a:rPr lang="en-GB" i="1" dirty="0"/>
              <a:t>care about</a:t>
            </a:r>
            <a:r>
              <a:rPr lang="en-GB" dirty="0"/>
              <a:t> our obligations (and about what’s good or bad, and what’ s virtuous or vicious…) for reasons that have nothing to do with </a:t>
            </a:r>
            <a:r>
              <a:rPr lang="en-GB" i="1" dirty="0"/>
              <a:t>deciding what to do</a:t>
            </a:r>
            <a:r>
              <a:rPr lang="en-GB" dirty="0"/>
              <a:t>, for example:</a:t>
            </a:r>
          </a:p>
          <a:p>
            <a:pPr marL="857250" lvl="1" indent="-400050">
              <a:lnSpc>
                <a:spcPct val="110000"/>
              </a:lnSpc>
              <a:buAutoNum type="romanLcParenBoth"/>
            </a:pPr>
            <a:r>
              <a:rPr lang="en-GB" dirty="0"/>
              <a:t>Understanding the facts about the moral character of the world</a:t>
            </a:r>
          </a:p>
          <a:p>
            <a:pPr marL="857250" lvl="1" indent="-400050">
              <a:lnSpc>
                <a:spcPct val="110000"/>
              </a:lnSpc>
              <a:buAutoNum type="romanLcParenBoth"/>
            </a:pPr>
            <a:r>
              <a:rPr lang="en-GB" dirty="0"/>
              <a:t>Knowing whether our feelings/emotions are rational, or reasonable</a:t>
            </a:r>
          </a:p>
          <a:p>
            <a:pPr marL="857250" lvl="1" indent="-400050">
              <a:lnSpc>
                <a:spcPct val="110000"/>
              </a:lnSpc>
              <a:buAutoNum type="romanLcParenBoth"/>
            </a:pPr>
            <a:r>
              <a:rPr lang="en-GB" dirty="0"/>
              <a:t>Learning about what matters: our knowledge of obligations which we have (regardless of whether we can act on them) can tell us about what matters</a:t>
            </a:r>
          </a:p>
          <a:p>
            <a:pPr marL="0" indent="0">
              <a:lnSpc>
                <a:spcPct val="110000"/>
              </a:lnSpc>
              <a:buNone/>
            </a:pPr>
            <a:r>
              <a:rPr lang="en-GB" dirty="0">
                <a:solidFill>
                  <a:schemeClr val="bg1"/>
                </a:solidFill>
              </a:rPr>
              <a:t>If these are reasons to care about our obligations, then they indicate things about the ‘role’ or ‘point’ of normative or deontic facts, beyond action guidance.</a:t>
            </a:r>
          </a:p>
          <a:p>
            <a:pPr marL="0" indent="0">
              <a:lnSpc>
                <a:spcPct val="110000"/>
              </a:lnSpc>
              <a:buNone/>
            </a:pPr>
            <a:r>
              <a:rPr lang="en-GB" dirty="0">
                <a:solidFill>
                  <a:schemeClr val="bg1"/>
                </a:solidFill>
              </a:rPr>
              <a:t>So, whatever it means to say that the essence of normative or deontic facts is determined by their ‘role’ or ‘point’, there is no reason to think that action guidance is essential to them.</a:t>
            </a:r>
          </a:p>
        </p:txBody>
      </p:sp>
    </p:spTree>
    <p:extLst>
      <p:ext uri="{BB962C8B-B14F-4D97-AF65-F5344CB8AC3E}">
        <p14:creationId xmlns:p14="http://schemas.microsoft.com/office/powerpoint/2010/main" val="2698978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9"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sp>
        <p:nvSpPr>
          <p:cNvPr id="33"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2E50ED8-2E84-479E-8099-6619BCACF5E5}"/>
              </a:ext>
            </a:extLst>
          </p:cNvPr>
          <p:cNvSpPr>
            <a:spLocks noGrp="1"/>
          </p:cNvSpPr>
          <p:nvPr>
            <p:ph type="title"/>
          </p:nvPr>
        </p:nvSpPr>
        <p:spPr>
          <a:xfrm>
            <a:off x="645459" y="960120"/>
            <a:ext cx="3865695" cy="4171278"/>
          </a:xfrm>
        </p:spPr>
        <p:txBody>
          <a:bodyPr>
            <a:normAutofit/>
          </a:bodyPr>
          <a:lstStyle/>
          <a:p>
            <a:pPr algn="r"/>
            <a:r>
              <a:rPr lang="en-GB" sz="4400" dirty="0">
                <a:solidFill>
                  <a:schemeClr val="tx1"/>
                </a:solidFill>
              </a:rPr>
              <a:t>(Is action guiding essential?)</a:t>
            </a: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48CD4693-5AFD-4032-ACE1-F5B122358EED}"/>
              </a:ext>
            </a:extLst>
          </p:cNvPr>
          <p:cNvSpPr>
            <a:spLocks noGrp="1"/>
          </p:cNvSpPr>
          <p:nvPr>
            <p:ph idx="1"/>
          </p:nvPr>
        </p:nvSpPr>
        <p:spPr>
          <a:xfrm>
            <a:off x="4983164" y="123825"/>
            <a:ext cx="6724648" cy="5454650"/>
          </a:xfrm>
        </p:spPr>
        <p:txBody>
          <a:bodyPr>
            <a:normAutofit/>
          </a:bodyPr>
          <a:lstStyle/>
          <a:p>
            <a:pPr marL="0" indent="0">
              <a:lnSpc>
                <a:spcPct val="110000"/>
              </a:lnSpc>
              <a:buNone/>
            </a:pPr>
            <a:r>
              <a:rPr lang="en-GB" dirty="0"/>
              <a:t>We have reasons to </a:t>
            </a:r>
            <a:r>
              <a:rPr lang="en-GB" i="1" dirty="0"/>
              <a:t>care about</a:t>
            </a:r>
            <a:r>
              <a:rPr lang="en-GB" dirty="0"/>
              <a:t> our obligations (and about what’s good or bad, and what’ s virtuous or vicious…) for reasons that have nothing to do with </a:t>
            </a:r>
            <a:r>
              <a:rPr lang="en-GB" i="1" dirty="0"/>
              <a:t>deciding what to do</a:t>
            </a:r>
            <a:r>
              <a:rPr lang="en-GB" dirty="0"/>
              <a:t>, for example:</a:t>
            </a:r>
          </a:p>
          <a:p>
            <a:pPr marL="857250" lvl="1" indent="-400050">
              <a:lnSpc>
                <a:spcPct val="110000"/>
              </a:lnSpc>
              <a:buAutoNum type="romanLcParenBoth"/>
            </a:pPr>
            <a:r>
              <a:rPr lang="en-GB" dirty="0"/>
              <a:t>Understanding the facts about the moral character of the world</a:t>
            </a:r>
          </a:p>
          <a:p>
            <a:pPr marL="857250" lvl="1" indent="-400050">
              <a:lnSpc>
                <a:spcPct val="110000"/>
              </a:lnSpc>
              <a:buAutoNum type="romanLcParenBoth"/>
            </a:pPr>
            <a:r>
              <a:rPr lang="en-GB" dirty="0"/>
              <a:t>Knowing whether our feelings/emotions are rational, or reasonable</a:t>
            </a:r>
          </a:p>
          <a:p>
            <a:pPr marL="857250" lvl="1" indent="-400050">
              <a:lnSpc>
                <a:spcPct val="110000"/>
              </a:lnSpc>
              <a:buAutoNum type="romanLcParenBoth"/>
            </a:pPr>
            <a:r>
              <a:rPr lang="en-GB" dirty="0"/>
              <a:t>Learning about what matters: our knowledge of obligations which we have (regardless of whether we can act on them) can tell us about what matters</a:t>
            </a:r>
          </a:p>
          <a:p>
            <a:pPr marL="0" indent="0">
              <a:lnSpc>
                <a:spcPct val="110000"/>
              </a:lnSpc>
              <a:buNone/>
            </a:pPr>
            <a:r>
              <a:rPr lang="en-GB" dirty="0"/>
              <a:t>If these are reasons to care about our obligations, then they indicate things about the ‘role’ or ‘point’ of normative or deontic facts, beyond action guidance.</a:t>
            </a:r>
          </a:p>
          <a:p>
            <a:pPr marL="0" indent="0">
              <a:lnSpc>
                <a:spcPct val="110000"/>
              </a:lnSpc>
              <a:buNone/>
            </a:pPr>
            <a:r>
              <a:rPr lang="en-GB" dirty="0">
                <a:solidFill>
                  <a:schemeClr val="bg1"/>
                </a:solidFill>
              </a:rPr>
              <a:t>So, whatever it means to say that the essence of normative or deontic facts is determined by their ‘role’ or ‘point’, there is no reason to think that action guidance is essential to them.</a:t>
            </a:r>
          </a:p>
        </p:txBody>
      </p:sp>
    </p:spTree>
    <p:extLst>
      <p:ext uri="{BB962C8B-B14F-4D97-AF65-F5344CB8AC3E}">
        <p14:creationId xmlns:p14="http://schemas.microsoft.com/office/powerpoint/2010/main" val="42266770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9"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sp>
        <p:nvSpPr>
          <p:cNvPr id="33"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2E50ED8-2E84-479E-8099-6619BCACF5E5}"/>
              </a:ext>
            </a:extLst>
          </p:cNvPr>
          <p:cNvSpPr>
            <a:spLocks noGrp="1"/>
          </p:cNvSpPr>
          <p:nvPr>
            <p:ph type="title"/>
          </p:nvPr>
        </p:nvSpPr>
        <p:spPr>
          <a:xfrm>
            <a:off x="645459" y="960120"/>
            <a:ext cx="3865695" cy="4171278"/>
          </a:xfrm>
        </p:spPr>
        <p:txBody>
          <a:bodyPr>
            <a:normAutofit/>
          </a:bodyPr>
          <a:lstStyle/>
          <a:p>
            <a:pPr algn="r"/>
            <a:r>
              <a:rPr lang="en-GB" sz="4400" dirty="0">
                <a:solidFill>
                  <a:schemeClr val="tx1"/>
                </a:solidFill>
              </a:rPr>
              <a:t>(Is action guiding essential? Answer: </a:t>
            </a:r>
            <a:r>
              <a:rPr lang="en-GB" sz="4400" b="1" dirty="0">
                <a:solidFill>
                  <a:schemeClr val="tx1"/>
                </a:solidFill>
              </a:rPr>
              <a:t>no</a:t>
            </a:r>
            <a:r>
              <a:rPr lang="en-GB" sz="4400" dirty="0">
                <a:solidFill>
                  <a:schemeClr val="tx1"/>
                </a:solidFill>
              </a:rPr>
              <a:t>)</a:t>
            </a: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48CD4693-5AFD-4032-ACE1-F5B122358EED}"/>
              </a:ext>
            </a:extLst>
          </p:cNvPr>
          <p:cNvSpPr>
            <a:spLocks noGrp="1"/>
          </p:cNvSpPr>
          <p:nvPr>
            <p:ph idx="1"/>
          </p:nvPr>
        </p:nvSpPr>
        <p:spPr>
          <a:xfrm>
            <a:off x="4983164" y="123825"/>
            <a:ext cx="6724648" cy="5454650"/>
          </a:xfrm>
        </p:spPr>
        <p:txBody>
          <a:bodyPr>
            <a:normAutofit/>
          </a:bodyPr>
          <a:lstStyle/>
          <a:p>
            <a:pPr marL="0" indent="0">
              <a:lnSpc>
                <a:spcPct val="110000"/>
              </a:lnSpc>
              <a:buNone/>
            </a:pPr>
            <a:r>
              <a:rPr lang="en-GB" dirty="0"/>
              <a:t>We have reasons to </a:t>
            </a:r>
            <a:r>
              <a:rPr lang="en-GB" i="1" dirty="0"/>
              <a:t>care about</a:t>
            </a:r>
            <a:r>
              <a:rPr lang="en-GB" dirty="0"/>
              <a:t> our obligations (and about what’s good or bad, and what’ s virtuous or vicious…) for reasons that have nothing to do with </a:t>
            </a:r>
            <a:r>
              <a:rPr lang="en-GB" i="1" dirty="0"/>
              <a:t>deciding what to do</a:t>
            </a:r>
            <a:r>
              <a:rPr lang="en-GB" dirty="0"/>
              <a:t>, for example:</a:t>
            </a:r>
          </a:p>
          <a:p>
            <a:pPr marL="857250" lvl="1" indent="-400050">
              <a:lnSpc>
                <a:spcPct val="110000"/>
              </a:lnSpc>
              <a:buAutoNum type="romanLcParenBoth"/>
            </a:pPr>
            <a:r>
              <a:rPr lang="en-GB" dirty="0"/>
              <a:t>Understanding the facts about the moral character of the world</a:t>
            </a:r>
          </a:p>
          <a:p>
            <a:pPr marL="857250" lvl="1" indent="-400050">
              <a:lnSpc>
                <a:spcPct val="110000"/>
              </a:lnSpc>
              <a:buAutoNum type="romanLcParenBoth"/>
            </a:pPr>
            <a:r>
              <a:rPr lang="en-GB" dirty="0"/>
              <a:t>Knowing whether our feelings/emotions are rational, or reasonable</a:t>
            </a:r>
          </a:p>
          <a:p>
            <a:pPr marL="857250" lvl="1" indent="-400050">
              <a:lnSpc>
                <a:spcPct val="110000"/>
              </a:lnSpc>
              <a:buAutoNum type="romanLcParenBoth"/>
            </a:pPr>
            <a:r>
              <a:rPr lang="en-GB" dirty="0"/>
              <a:t>Learning about what matters: our knowledge of obligations which we have (regardless of whether we can act on them) can tell us about what matters</a:t>
            </a:r>
          </a:p>
          <a:p>
            <a:pPr marL="0" indent="0">
              <a:lnSpc>
                <a:spcPct val="110000"/>
              </a:lnSpc>
              <a:buNone/>
            </a:pPr>
            <a:r>
              <a:rPr lang="en-GB" dirty="0"/>
              <a:t>If these are reasons to care about our obligations, then they indicate things about the ‘role’ or ‘point’ of normative or deontic facts, beyond action guidance.</a:t>
            </a:r>
          </a:p>
          <a:p>
            <a:pPr marL="0" indent="0">
              <a:lnSpc>
                <a:spcPct val="110000"/>
              </a:lnSpc>
              <a:buNone/>
            </a:pPr>
            <a:r>
              <a:rPr lang="en-GB" dirty="0"/>
              <a:t>So, whatever it means to say that the essence of normative or deontic facts is determined by their ‘role’ or ‘point’, there is no reason to think that action guidance is essential to them.</a:t>
            </a:r>
          </a:p>
        </p:txBody>
      </p:sp>
    </p:spTree>
    <p:extLst>
      <p:ext uri="{BB962C8B-B14F-4D97-AF65-F5344CB8AC3E}">
        <p14:creationId xmlns:p14="http://schemas.microsoft.com/office/powerpoint/2010/main" val="36100588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9"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sp>
        <p:nvSpPr>
          <p:cNvPr id="33"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2E50ED8-2E84-479E-8099-6619BCACF5E5}"/>
              </a:ext>
            </a:extLst>
          </p:cNvPr>
          <p:cNvSpPr>
            <a:spLocks noGrp="1"/>
          </p:cNvSpPr>
          <p:nvPr>
            <p:ph type="title"/>
          </p:nvPr>
        </p:nvSpPr>
        <p:spPr>
          <a:xfrm>
            <a:off x="645459" y="960120"/>
            <a:ext cx="3865695" cy="4171278"/>
          </a:xfrm>
        </p:spPr>
        <p:txBody>
          <a:bodyPr>
            <a:normAutofit/>
          </a:bodyPr>
          <a:lstStyle/>
          <a:p>
            <a:pPr algn="r"/>
            <a:r>
              <a:rPr lang="en-GB" sz="4400" dirty="0">
                <a:solidFill>
                  <a:schemeClr val="tx1"/>
                </a:solidFill>
              </a:rPr>
              <a:t>Two kinds of action guiding requirement</a:t>
            </a: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48CD4693-5AFD-4032-ACE1-F5B122358EED}"/>
              </a:ext>
            </a:extLst>
          </p:cNvPr>
          <p:cNvSpPr>
            <a:spLocks noGrp="1"/>
          </p:cNvSpPr>
          <p:nvPr>
            <p:ph idx="1"/>
          </p:nvPr>
        </p:nvSpPr>
        <p:spPr>
          <a:xfrm>
            <a:off x="4983164" y="376237"/>
            <a:ext cx="6946898" cy="5137151"/>
          </a:xfrm>
        </p:spPr>
        <p:txBody>
          <a:bodyPr>
            <a:normAutofit fontScale="77500" lnSpcReduction="20000"/>
          </a:bodyPr>
          <a:lstStyle/>
          <a:p>
            <a:pPr marL="0" indent="0">
              <a:buNone/>
            </a:pPr>
            <a:r>
              <a:rPr lang="en-GB" sz="2300" dirty="0"/>
              <a:t>Let’s say that an obligation is </a:t>
            </a:r>
            <a:r>
              <a:rPr lang="en-GB" sz="2300" b="1" i="1" dirty="0"/>
              <a:t>weakly</a:t>
            </a:r>
            <a:r>
              <a:rPr lang="en-GB" sz="2300" b="1" dirty="0"/>
              <a:t> </a:t>
            </a:r>
            <a:r>
              <a:rPr lang="en-GB" sz="2300" i="1" dirty="0"/>
              <a:t>action guiding</a:t>
            </a:r>
            <a:r>
              <a:rPr lang="en-GB" sz="2300" dirty="0"/>
              <a:t> </a:t>
            </a:r>
            <a:r>
              <a:rPr lang="en-GB" sz="2300" dirty="0" err="1"/>
              <a:t>iff</a:t>
            </a:r>
            <a:r>
              <a:rPr lang="en-GB" sz="2300" dirty="0"/>
              <a:t> knowledge of that obligation can play a role in our rationally deciding what to do. </a:t>
            </a:r>
          </a:p>
          <a:p>
            <a:pPr lvl="1"/>
            <a:r>
              <a:rPr lang="en-GB" dirty="0"/>
              <a:t>An obligation can be weakly action guiding by, for example, knowledge of it playing a role in my deciding to </a:t>
            </a:r>
            <a:r>
              <a:rPr lang="en-GB" i="1" dirty="0"/>
              <a:t>apologise for not fulfilling it</a:t>
            </a:r>
            <a:r>
              <a:rPr lang="en-GB" dirty="0"/>
              <a:t> (Graham 2011): my knowledge of the obligation is part of what leads me to apologise; but the obligation was not </a:t>
            </a:r>
            <a:r>
              <a:rPr lang="en-GB" i="1" dirty="0"/>
              <a:t>to apologise </a:t>
            </a:r>
            <a:r>
              <a:rPr lang="en-GB" dirty="0"/>
              <a:t>(it might have been the obligation to keep a promise to you), so what I’ve decided to do is not what I had that obligation to do. </a:t>
            </a:r>
          </a:p>
          <a:p>
            <a:pPr lvl="1"/>
            <a:r>
              <a:rPr lang="en-GB" dirty="0"/>
              <a:t>Another example: an obligation can be </a:t>
            </a:r>
            <a:r>
              <a:rPr lang="en-GB" i="1" dirty="0"/>
              <a:t>very</a:t>
            </a:r>
            <a:r>
              <a:rPr lang="en-GB" dirty="0"/>
              <a:t> weakly action guiding by my knowledge of it playing a role in my knowing which moral framework is appropriate, and </a:t>
            </a:r>
            <a:r>
              <a:rPr lang="en-GB" i="1" dirty="0"/>
              <a:t>thence</a:t>
            </a:r>
            <a:r>
              <a:rPr lang="en-GB" dirty="0"/>
              <a:t> my deciding to act in light of that particular moral framework (Jay 2013). </a:t>
            </a:r>
          </a:p>
          <a:p>
            <a:pPr marL="0" indent="0">
              <a:buNone/>
            </a:pPr>
            <a:endParaRPr lang="en-GB" sz="2300" dirty="0"/>
          </a:p>
          <a:p>
            <a:pPr marL="0" indent="0">
              <a:buNone/>
            </a:pPr>
            <a:r>
              <a:rPr lang="en-GB" sz="2300" dirty="0"/>
              <a:t>But let’s say that an obligation is </a:t>
            </a:r>
            <a:r>
              <a:rPr lang="en-GB" sz="2300" b="1" i="1" dirty="0"/>
              <a:t>strongly</a:t>
            </a:r>
            <a:r>
              <a:rPr lang="en-GB" sz="2300" b="1" dirty="0"/>
              <a:t> </a:t>
            </a:r>
            <a:r>
              <a:rPr lang="en-GB" sz="2300" i="1" dirty="0"/>
              <a:t>action guiding</a:t>
            </a:r>
            <a:r>
              <a:rPr lang="en-GB" sz="2300" dirty="0"/>
              <a:t> </a:t>
            </a:r>
            <a:r>
              <a:rPr lang="en-GB" sz="2300" dirty="0" err="1"/>
              <a:t>iff</a:t>
            </a:r>
            <a:r>
              <a:rPr lang="en-GB" sz="2300" dirty="0"/>
              <a:t> knowledge of that obligation can play a role in our rationally deciding to do </a:t>
            </a:r>
            <a:r>
              <a:rPr lang="en-GB" sz="2300" i="1" dirty="0"/>
              <a:t>what we have that obligation to do</a:t>
            </a:r>
            <a:r>
              <a:rPr lang="en-GB" sz="2300" dirty="0"/>
              <a:t>, specifically. </a:t>
            </a:r>
            <a:r>
              <a:rPr lang="en-GB" sz="2300" i="1" dirty="0"/>
              <a:t> </a:t>
            </a:r>
          </a:p>
          <a:p>
            <a:pPr lvl="1"/>
            <a:r>
              <a:rPr lang="en-GB" dirty="0"/>
              <a:t>E.g. My obligation to keep a particular promise to you is strongly action guiding if my knowledge of that obligation can be part of what makes me rationally decide </a:t>
            </a:r>
            <a:r>
              <a:rPr lang="en-GB" i="1" dirty="0"/>
              <a:t>to keep </a:t>
            </a:r>
            <a:r>
              <a:rPr lang="en-GB" dirty="0"/>
              <a:t>that</a:t>
            </a:r>
            <a:r>
              <a:rPr lang="en-GB" i="1" dirty="0"/>
              <a:t> promise</a:t>
            </a:r>
            <a:r>
              <a:rPr lang="en-GB" dirty="0"/>
              <a:t>.</a:t>
            </a:r>
          </a:p>
        </p:txBody>
      </p:sp>
    </p:spTree>
    <p:extLst>
      <p:ext uri="{BB962C8B-B14F-4D97-AF65-F5344CB8AC3E}">
        <p14:creationId xmlns:p14="http://schemas.microsoft.com/office/powerpoint/2010/main" val="21386132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9"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sp>
        <p:nvSpPr>
          <p:cNvPr id="33"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2E50ED8-2E84-479E-8099-6619BCACF5E5}"/>
              </a:ext>
            </a:extLst>
          </p:cNvPr>
          <p:cNvSpPr>
            <a:spLocks noGrp="1"/>
          </p:cNvSpPr>
          <p:nvPr>
            <p:ph type="title"/>
          </p:nvPr>
        </p:nvSpPr>
        <p:spPr>
          <a:xfrm>
            <a:off x="645459" y="960120"/>
            <a:ext cx="3865695" cy="4171278"/>
          </a:xfrm>
        </p:spPr>
        <p:txBody>
          <a:bodyPr>
            <a:normAutofit fontScale="90000"/>
          </a:bodyPr>
          <a:lstStyle/>
          <a:p>
            <a:pPr algn="r"/>
            <a:r>
              <a:rPr lang="en-GB" sz="4400" dirty="0">
                <a:solidFill>
                  <a:schemeClr val="tx1"/>
                </a:solidFill>
              </a:rPr>
              <a:t>Two kinds of action guiding requirement:</a:t>
            </a:r>
            <a:br>
              <a:rPr lang="en-GB" sz="4400" dirty="0">
                <a:solidFill>
                  <a:schemeClr val="tx1"/>
                </a:solidFill>
              </a:rPr>
            </a:br>
            <a:r>
              <a:rPr lang="en-GB" sz="4400" b="1" i="1" dirty="0">
                <a:solidFill>
                  <a:schemeClr val="tx1"/>
                </a:solidFill>
              </a:rPr>
              <a:t>Weak action guidance is the only remotely plausible requirement</a:t>
            </a:r>
            <a:endParaRPr lang="en-GB" sz="4400" b="1" dirty="0">
              <a:solidFill>
                <a:schemeClr val="tx1"/>
              </a:solidFill>
            </a:endParaRP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48CD4693-5AFD-4032-ACE1-F5B122358EED}"/>
              </a:ext>
            </a:extLst>
          </p:cNvPr>
          <p:cNvSpPr>
            <a:spLocks noGrp="1"/>
          </p:cNvSpPr>
          <p:nvPr>
            <p:ph idx="1"/>
          </p:nvPr>
        </p:nvSpPr>
        <p:spPr>
          <a:xfrm>
            <a:off x="4983164" y="376237"/>
            <a:ext cx="6946898" cy="5137151"/>
          </a:xfrm>
        </p:spPr>
        <p:txBody>
          <a:bodyPr>
            <a:normAutofit fontScale="77500" lnSpcReduction="20000"/>
          </a:bodyPr>
          <a:lstStyle/>
          <a:p>
            <a:pPr marL="0" indent="0">
              <a:buNone/>
            </a:pPr>
            <a:r>
              <a:rPr lang="en-GB" sz="2300" dirty="0"/>
              <a:t>Let’s say that an obligation is </a:t>
            </a:r>
            <a:r>
              <a:rPr lang="en-GB" sz="2300" b="1" i="1" dirty="0"/>
              <a:t>weakly</a:t>
            </a:r>
            <a:r>
              <a:rPr lang="en-GB" sz="2300" b="1" dirty="0"/>
              <a:t> </a:t>
            </a:r>
            <a:r>
              <a:rPr lang="en-GB" sz="2300" i="1" dirty="0"/>
              <a:t>action guiding</a:t>
            </a:r>
            <a:r>
              <a:rPr lang="en-GB" sz="2300" dirty="0"/>
              <a:t> </a:t>
            </a:r>
            <a:r>
              <a:rPr lang="en-GB" sz="2300" dirty="0" err="1"/>
              <a:t>iff</a:t>
            </a:r>
            <a:r>
              <a:rPr lang="en-GB" sz="2300" dirty="0"/>
              <a:t> knowledge of that obligation can play a role in our rationally deciding what to do. </a:t>
            </a:r>
          </a:p>
          <a:p>
            <a:pPr lvl="1"/>
            <a:r>
              <a:rPr lang="en-GB" dirty="0"/>
              <a:t>An obligation can be weakly action guiding by, for example, knowledge of it playing a role in my deciding to </a:t>
            </a:r>
            <a:r>
              <a:rPr lang="en-GB" i="1" dirty="0"/>
              <a:t>apologise for not fulfilling it</a:t>
            </a:r>
            <a:r>
              <a:rPr lang="en-GB" dirty="0"/>
              <a:t> (Graham 2011): my knowledge of the obligation is part of what leads me to apologise; but the obligation was not </a:t>
            </a:r>
            <a:r>
              <a:rPr lang="en-GB" i="1" dirty="0"/>
              <a:t>to apologise </a:t>
            </a:r>
            <a:r>
              <a:rPr lang="en-GB" dirty="0"/>
              <a:t>(it might have been the obligation to keep a promise to you), so what I’ve decided to do is not what I had that obligation to do. </a:t>
            </a:r>
          </a:p>
          <a:p>
            <a:pPr lvl="1"/>
            <a:r>
              <a:rPr lang="en-GB" dirty="0"/>
              <a:t>Another example: an obligation can be </a:t>
            </a:r>
            <a:r>
              <a:rPr lang="en-GB" i="1" dirty="0"/>
              <a:t>very</a:t>
            </a:r>
            <a:r>
              <a:rPr lang="en-GB" dirty="0"/>
              <a:t> weakly action guiding by my knowledge of it playing a role in my knowing which moral framework is appropriate, and </a:t>
            </a:r>
            <a:r>
              <a:rPr lang="en-GB" i="1" dirty="0"/>
              <a:t>thence</a:t>
            </a:r>
            <a:r>
              <a:rPr lang="en-GB" dirty="0"/>
              <a:t> my deciding to act in light of that particular moral framework (Jay 2013). </a:t>
            </a:r>
          </a:p>
          <a:p>
            <a:pPr marL="0" indent="0">
              <a:buNone/>
            </a:pPr>
            <a:endParaRPr lang="en-GB" sz="2300" dirty="0"/>
          </a:p>
          <a:p>
            <a:pPr marL="0" indent="0">
              <a:buNone/>
            </a:pPr>
            <a:r>
              <a:rPr lang="en-GB" sz="2300" dirty="0"/>
              <a:t>But let’s say that an obligation is </a:t>
            </a:r>
            <a:r>
              <a:rPr lang="en-GB" sz="2300" b="1" i="1" dirty="0"/>
              <a:t>strongly</a:t>
            </a:r>
            <a:r>
              <a:rPr lang="en-GB" sz="2300" b="1" dirty="0"/>
              <a:t> </a:t>
            </a:r>
            <a:r>
              <a:rPr lang="en-GB" sz="2300" i="1" dirty="0"/>
              <a:t>action guiding</a:t>
            </a:r>
            <a:r>
              <a:rPr lang="en-GB" sz="2300" dirty="0"/>
              <a:t> </a:t>
            </a:r>
            <a:r>
              <a:rPr lang="en-GB" sz="2300" dirty="0" err="1"/>
              <a:t>iff</a:t>
            </a:r>
            <a:r>
              <a:rPr lang="en-GB" sz="2300" dirty="0"/>
              <a:t> knowledge of that obligation can play a role in our rationally deciding to do </a:t>
            </a:r>
            <a:r>
              <a:rPr lang="en-GB" sz="2300" i="1" dirty="0"/>
              <a:t>what we have that obligation to do</a:t>
            </a:r>
            <a:r>
              <a:rPr lang="en-GB" sz="2300" dirty="0"/>
              <a:t>, specifically. </a:t>
            </a:r>
            <a:r>
              <a:rPr lang="en-GB" sz="2300" i="1" dirty="0"/>
              <a:t> </a:t>
            </a:r>
          </a:p>
          <a:p>
            <a:pPr lvl="1"/>
            <a:r>
              <a:rPr lang="en-GB" dirty="0"/>
              <a:t>E.g. My obligation to keep a particular promise to you is strongly action guiding if my knowledge of that obligation can be part of what makes me rationally decide </a:t>
            </a:r>
            <a:r>
              <a:rPr lang="en-GB" i="1" dirty="0"/>
              <a:t>to keep </a:t>
            </a:r>
            <a:r>
              <a:rPr lang="en-GB" dirty="0"/>
              <a:t>that</a:t>
            </a:r>
            <a:r>
              <a:rPr lang="en-GB" i="1" dirty="0"/>
              <a:t> promise</a:t>
            </a:r>
            <a:r>
              <a:rPr lang="en-GB" dirty="0"/>
              <a:t>.</a:t>
            </a:r>
          </a:p>
        </p:txBody>
      </p:sp>
      <p:pic>
        <p:nvPicPr>
          <p:cNvPr id="1026" name="Picture 2" descr="upload.wikimedia.org/wikipedia/commons/thumb/0/06/...">
            <a:extLst>
              <a:ext uri="{FF2B5EF4-FFF2-40B4-BE49-F238E27FC236}">
                <a16:creationId xmlns:a16="http://schemas.microsoft.com/office/drawing/2014/main" id="{07E951E7-A6C3-F066-DDC5-FDEE8CAD66A3}"/>
              </a:ext>
            </a:extLst>
          </p:cNvPr>
          <p:cNvPicPr>
            <a:picLocks noChangeAspect="1" noChangeArrowheads="1"/>
          </p:cNvPicPr>
          <p:nvPr/>
        </p:nvPicPr>
        <p:blipFill>
          <a:blip r:embed="rId2">
            <a:alphaModFix amt="75000"/>
            <a:extLst>
              <a:ext uri="{28A0092B-C50C-407E-A947-70E740481C1C}">
                <a14:useLocalDpi xmlns:a14="http://schemas.microsoft.com/office/drawing/2010/main" val="0"/>
              </a:ext>
            </a:extLst>
          </a:blip>
          <a:srcRect/>
          <a:stretch>
            <a:fillRect/>
          </a:stretch>
        </p:blipFill>
        <p:spPr bwMode="auto">
          <a:xfrm>
            <a:off x="7281069" y="3922713"/>
            <a:ext cx="1838325" cy="177165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mistrusted emoji facial expressio ...">
            <a:extLst>
              <a:ext uri="{FF2B5EF4-FFF2-40B4-BE49-F238E27FC236}">
                <a16:creationId xmlns:a16="http://schemas.microsoft.com/office/drawing/2014/main" id="{342B4C72-61A3-B3F2-2218-EF9C436B27DB}"/>
              </a:ext>
            </a:extLst>
          </p:cNvPr>
          <p:cNvPicPr>
            <a:picLocks noChangeAspect="1" noChangeArrowheads="1"/>
          </p:cNvPicPr>
          <p:nvPr/>
        </p:nvPicPr>
        <p:blipFill>
          <a:blip r:embed="rId3">
            <a:alphaModFix amt="75000"/>
            <a:extLst>
              <a:ext uri="{28A0092B-C50C-407E-A947-70E740481C1C}">
                <a14:useLocalDpi xmlns:a14="http://schemas.microsoft.com/office/drawing/2010/main" val="0"/>
              </a:ext>
            </a:extLst>
          </a:blip>
          <a:srcRect/>
          <a:stretch>
            <a:fillRect/>
          </a:stretch>
        </p:blipFill>
        <p:spPr bwMode="auto">
          <a:xfrm>
            <a:off x="7124214" y="1376710"/>
            <a:ext cx="2143125" cy="2143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992679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9"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sp>
        <p:nvSpPr>
          <p:cNvPr id="33"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2E50ED8-2E84-479E-8099-6619BCACF5E5}"/>
              </a:ext>
            </a:extLst>
          </p:cNvPr>
          <p:cNvSpPr>
            <a:spLocks noGrp="1"/>
          </p:cNvSpPr>
          <p:nvPr>
            <p:ph type="title"/>
          </p:nvPr>
        </p:nvSpPr>
        <p:spPr>
          <a:xfrm>
            <a:off x="645459" y="960120"/>
            <a:ext cx="3865695" cy="4171278"/>
          </a:xfrm>
        </p:spPr>
        <p:txBody>
          <a:bodyPr>
            <a:normAutofit/>
          </a:bodyPr>
          <a:lstStyle/>
          <a:p>
            <a:pPr algn="r"/>
            <a:r>
              <a:rPr lang="en-GB" sz="4400" i="1" dirty="0">
                <a:solidFill>
                  <a:schemeClr val="tx1"/>
                </a:solidFill>
              </a:rPr>
              <a:t>Weak action guidance is the only remotely plausible requirement</a:t>
            </a:r>
            <a:endParaRPr lang="en-GB" sz="4400" dirty="0">
              <a:solidFill>
                <a:schemeClr val="tx1"/>
              </a:solidFill>
            </a:endParaRP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48CD4693-5AFD-4032-ACE1-F5B122358EED}"/>
              </a:ext>
            </a:extLst>
          </p:cNvPr>
          <p:cNvSpPr>
            <a:spLocks noGrp="1"/>
          </p:cNvSpPr>
          <p:nvPr>
            <p:ph idx="1"/>
          </p:nvPr>
        </p:nvSpPr>
        <p:spPr>
          <a:xfrm>
            <a:off x="4983164" y="960120"/>
            <a:ext cx="5511800" cy="4171278"/>
          </a:xfrm>
        </p:spPr>
        <p:txBody>
          <a:bodyPr>
            <a:normAutofit/>
          </a:bodyPr>
          <a:lstStyle/>
          <a:p>
            <a:pPr marL="0" indent="0">
              <a:lnSpc>
                <a:spcPct val="110000"/>
              </a:lnSpc>
              <a:buNone/>
            </a:pPr>
            <a:r>
              <a:rPr lang="en-GB" dirty="0"/>
              <a:t>The fact – if it </a:t>
            </a:r>
            <a:r>
              <a:rPr lang="en-GB" i="1" dirty="0"/>
              <a:t>is</a:t>
            </a:r>
            <a:r>
              <a:rPr lang="en-GB" dirty="0"/>
              <a:t> a fact – that obligations must be </a:t>
            </a:r>
            <a:r>
              <a:rPr lang="en-GB" i="1" dirty="0"/>
              <a:t>weakly</a:t>
            </a:r>
            <a:r>
              <a:rPr lang="en-GB" dirty="0"/>
              <a:t> action guiding implies nothing in respect of OIC or Violability. </a:t>
            </a:r>
            <a:endParaRPr lang="en-GB" sz="1100" dirty="0"/>
          </a:p>
        </p:txBody>
      </p:sp>
    </p:spTree>
    <p:extLst>
      <p:ext uri="{BB962C8B-B14F-4D97-AF65-F5344CB8AC3E}">
        <p14:creationId xmlns:p14="http://schemas.microsoft.com/office/powerpoint/2010/main" val="17154669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9"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sp>
        <p:nvSpPr>
          <p:cNvPr id="33"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2E50ED8-2E84-479E-8099-6619BCACF5E5}"/>
              </a:ext>
            </a:extLst>
          </p:cNvPr>
          <p:cNvSpPr>
            <a:spLocks noGrp="1"/>
          </p:cNvSpPr>
          <p:nvPr>
            <p:ph type="title"/>
          </p:nvPr>
        </p:nvSpPr>
        <p:spPr>
          <a:xfrm>
            <a:off x="645459" y="960120"/>
            <a:ext cx="3865695" cy="4171278"/>
          </a:xfrm>
        </p:spPr>
        <p:txBody>
          <a:bodyPr>
            <a:normAutofit/>
          </a:bodyPr>
          <a:lstStyle/>
          <a:p>
            <a:pPr algn="r"/>
            <a:r>
              <a:rPr lang="en-GB" sz="4400" dirty="0">
                <a:solidFill>
                  <a:schemeClr val="tx1"/>
                </a:solidFill>
              </a:rPr>
              <a:t>Action guiding</a:t>
            </a: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48CD4693-5AFD-4032-ACE1-F5B122358EED}"/>
              </a:ext>
            </a:extLst>
          </p:cNvPr>
          <p:cNvSpPr>
            <a:spLocks noGrp="1"/>
          </p:cNvSpPr>
          <p:nvPr>
            <p:ph idx="1"/>
          </p:nvPr>
        </p:nvSpPr>
        <p:spPr>
          <a:xfrm>
            <a:off x="4983164" y="960120"/>
            <a:ext cx="5511800" cy="4171278"/>
          </a:xfrm>
        </p:spPr>
        <p:txBody>
          <a:bodyPr>
            <a:normAutofit/>
          </a:bodyPr>
          <a:lstStyle/>
          <a:p>
            <a:pPr marL="0" indent="0">
              <a:lnSpc>
                <a:spcPct val="110000"/>
              </a:lnSpc>
              <a:buNone/>
            </a:pPr>
            <a:r>
              <a:rPr lang="en-GB" dirty="0"/>
              <a:t>To be </a:t>
            </a:r>
            <a:r>
              <a:rPr lang="en-GB" i="1" dirty="0"/>
              <a:t>guided</a:t>
            </a:r>
            <a:r>
              <a:rPr lang="en-GB" dirty="0"/>
              <a:t> is </a:t>
            </a:r>
            <a:r>
              <a:rPr lang="en-GB" i="1" dirty="0"/>
              <a:t>at least</a:t>
            </a:r>
            <a:r>
              <a:rPr lang="en-GB" dirty="0"/>
              <a:t> as much to do with </a:t>
            </a:r>
            <a:r>
              <a:rPr lang="en-GB" b="1" dirty="0"/>
              <a:t>what makes one (try to) do</a:t>
            </a:r>
            <a:r>
              <a:rPr lang="en-GB" dirty="0"/>
              <a:t> something as it is about </a:t>
            </a:r>
            <a:r>
              <a:rPr lang="en-GB" b="1" dirty="0"/>
              <a:t>what one does</a:t>
            </a:r>
            <a:r>
              <a:rPr lang="en-GB" dirty="0"/>
              <a:t>. </a:t>
            </a:r>
          </a:p>
          <a:p>
            <a:pPr marL="0" indent="0">
              <a:lnSpc>
                <a:spcPct val="110000"/>
              </a:lnSpc>
              <a:buNone/>
            </a:pPr>
            <a:r>
              <a:rPr lang="en-GB" dirty="0"/>
              <a:t>(A map does not guide me in virtue of getting me somewhere I wouldn’t have gone otherwise, but in virtue of my basing my navigatory decisions on what the map shows.) </a:t>
            </a:r>
          </a:p>
        </p:txBody>
      </p:sp>
    </p:spTree>
    <p:extLst>
      <p:ext uri="{BB962C8B-B14F-4D97-AF65-F5344CB8AC3E}">
        <p14:creationId xmlns:p14="http://schemas.microsoft.com/office/powerpoint/2010/main" val="42437260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9"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sp>
        <p:nvSpPr>
          <p:cNvPr id="33"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C4208CC-CA76-4FE4-88D9-E47372E8AA83}"/>
              </a:ext>
            </a:extLst>
          </p:cNvPr>
          <p:cNvSpPr>
            <a:spLocks noGrp="1"/>
          </p:cNvSpPr>
          <p:nvPr>
            <p:ph type="title"/>
          </p:nvPr>
        </p:nvSpPr>
        <p:spPr>
          <a:xfrm>
            <a:off x="645459" y="960120"/>
            <a:ext cx="3865695" cy="4171278"/>
          </a:xfrm>
        </p:spPr>
        <p:txBody>
          <a:bodyPr>
            <a:normAutofit/>
          </a:bodyPr>
          <a:lstStyle/>
          <a:p>
            <a:pPr algn="r"/>
            <a:r>
              <a:rPr lang="en-GB" sz="4400" dirty="0">
                <a:solidFill>
                  <a:schemeClr val="tx1"/>
                </a:solidFill>
              </a:rPr>
              <a:t>The belief required for action guidance</a:t>
            </a: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136B50B4-868B-4325-B336-9864E79E7AAE}"/>
              </a:ext>
            </a:extLst>
          </p:cNvPr>
          <p:cNvSpPr>
            <a:spLocks noGrp="1"/>
          </p:cNvSpPr>
          <p:nvPr>
            <p:ph idx="1"/>
          </p:nvPr>
        </p:nvSpPr>
        <p:spPr>
          <a:xfrm>
            <a:off x="4983164" y="960120"/>
            <a:ext cx="5511800" cy="4171278"/>
          </a:xfrm>
        </p:spPr>
        <p:txBody>
          <a:bodyPr>
            <a:normAutofit/>
          </a:bodyPr>
          <a:lstStyle/>
          <a:p>
            <a:pPr marL="0" indent="0">
              <a:buNone/>
            </a:pPr>
            <a:r>
              <a:rPr lang="en-GB" dirty="0"/>
              <a:t>The fact that </a:t>
            </a:r>
            <a:r>
              <a:rPr lang="en-GB" i="1" dirty="0"/>
              <a:t>A</a:t>
            </a:r>
            <a:r>
              <a:rPr lang="en-GB" dirty="0"/>
              <a:t>’s </a:t>
            </a:r>
            <a:r>
              <a:rPr lang="en-GB" i="1" dirty="0"/>
              <a:t>Φ</a:t>
            </a:r>
            <a:r>
              <a:rPr lang="en-GB" dirty="0"/>
              <a:t>-</a:t>
            </a:r>
            <a:r>
              <a:rPr lang="en-GB" dirty="0" err="1"/>
              <a:t>ing</a:t>
            </a:r>
            <a:r>
              <a:rPr lang="en-GB" dirty="0"/>
              <a:t> is obligatory can guide </a:t>
            </a:r>
            <a:r>
              <a:rPr lang="en-GB" i="1" dirty="0"/>
              <a:t>A</a:t>
            </a:r>
            <a:r>
              <a:rPr lang="en-GB" dirty="0"/>
              <a:t>’s action </a:t>
            </a:r>
            <a:r>
              <a:rPr lang="en-GB" i="1" dirty="0"/>
              <a:t>at least</a:t>
            </a:r>
            <a:r>
              <a:rPr lang="en-GB" dirty="0"/>
              <a:t> so long as </a:t>
            </a:r>
            <a:r>
              <a:rPr lang="en-GB" i="1" dirty="0"/>
              <a:t>A</a:t>
            </a:r>
            <a:r>
              <a:rPr lang="en-GB" dirty="0"/>
              <a:t> deliberates about whether to </a:t>
            </a:r>
            <a:r>
              <a:rPr lang="en-GB" i="1" dirty="0"/>
              <a:t>Φ </a:t>
            </a:r>
            <a:r>
              <a:rPr lang="en-GB" b="1" dirty="0"/>
              <a:t>in the </a:t>
            </a:r>
            <a:r>
              <a:rPr lang="en-GB" b="1" u="sng" dirty="0"/>
              <a:t>belief that</a:t>
            </a:r>
            <a:r>
              <a:rPr lang="en-GB" b="1" dirty="0"/>
              <a:t> their </a:t>
            </a:r>
            <a:r>
              <a:rPr lang="en-GB" b="1" i="1" dirty="0"/>
              <a:t>Φ</a:t>
            </a:r>
            <a:r>
              <a:rPr lang="en-GB" b="1" dirty="0"/>
              <a:t>-</a:t>
            </a:r>
            <a:r>
              <a:rPr lang="en-GB" b="1" dirty="0" err="1"/>
              <a:t>ing</a:t>
            </a:r>
            <a:r>
              <a:rPr lang="en-GB" b="1" dirty="0"/>
              <a:t> is contingent</a:t>
            </a:r>
            <a:r>
              <a:rPr lang="en-GB" dirty="0"/>
              <a:t>.</a:t>
            </a:r>
          </a:p>
          <a:p>
            <a:pPr marL="0" indent="0">
              <a:buNone/>
            </a:pPr>
            <a:endParaRPr lang="en-GB" dirty="0"/>
          </a:p>
          <a:p>
            <a:pPr marL="0" indent="0">
              <a:buNone/>
            </a:pPr>
            <a:r>
              <a:rPr lang="en-GB" dirty="0"/>
              <a:t>This falls short of vindicating Violability (or, indeed, Ought Implies Can), which speaks of the </a:t>
            </a:r>
            <a:r>
              <a:rPr lang="en-GB" i="1" dirty="0"/>
              <a:t>actual</a:t>
            </a:r>
            <a:r>
              <a:rPr lang="en-GB" dirty="0"/>
              <a:t> – not believed – modal status of obligatory actions. </a:t>
            </a:r>
          </a:p>
        </p:txBody>
      </p:sp>
    </p:spTree>
    <p:extLst>
      <p:ext uri="{BB962C8B-B14F-4D97-AF65-F5344CB8AC3E}">
        <p14:creationId xmlns:p14="http://schemas.microsoft.com/office/powerpoint/2010/main" val="40692636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9"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sp>
        <p:nvSpPr>
          <p:cNvPr id="33"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71515E7-B436-45B6-86E9-1F52561C94CA}"/>
              </a:ext>
            </a:extLst>
          </p:cNvPr>
          <p:cNvSpPr>
            <a:spLocks noGrp="1"/>
          </p:cNvSpPr>
          <p:nvPr>
            <p:ph type="title"/>
          </p:nvPr>
        </p:nvSpPr>
        <p:spPr>
          <a:xfrm>
            <a:off x="645459" y="960120"/>
            <a:ext cx="3865695" cy="4171278"/>
          </a:xfrm>
        </p:spPr>
        <p:txBody>
          <a:bodyPr>
            <a:normAutofit/>
          </a:bodyPr>
          <a:lstStyle/>
          <a:p>
            <a:pPr algn="r"/>
            <a:r>
              <a:rPr lang="en-GB" sz="4400" dirty="0">
                <a:solidFill>
                  <a:schemeClr val="tx1"/>
                </a:solidFill>
              </a:rPr>
              <a:t>Trying and choosing</a:t>
            </a: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03E2AF27-70A1-48BF-A6A3-63DACD228A02}"/>
              </a:ext>
            </a:extLst>
          </p:cNvPr>
          <p:cNvSpPr>
            <a:spLocks noGrp="1"/>
          </p:cNvSpPr>
          <p:nvPr>
            <p:ph idx="1"/>
          </p:nvPr>
        </p:nvSpPr>
        <p:spPr>
          <a:xfrm>
            <a:off x="4983164" y="960120"/>
            <a:ext cx="5511800" cy="4171278"/>
          </a:xfrm>
        </p:spPr>
        <p:txBody>
          <a:bodyPr>
            <a:normAutofit/>
          </a:bodyPr>
          <a:lstStyle/>
          <a:p>
            <a:pPr marL="0" indent="0">
              <a:lnSpc>
                <a:spcPct val="110000"/>
              </a:lnSpc>
              <a:buNone/>
            </a:pPr>
            <a:r>
              <a:rPr lang="en-GB" dirty="0"/>
              <a:t>What one </a:t>
            </a:r>
            <a:r>
              <a:rPr lang="en-GB" i="1" dirty="0"/>
              <a:t>tries</a:t>
            </a:r>
            <a:r>
              <a:rPr lang="en-GB" dirty="0"/>
              <a:t> to do, one has </a:t>
            </a:r>
            <a:r>
              <a:rPr lang="en-GB" i="1" dirty="0"/>
              <a:t>chosen</a:t>
            </a:r>
            <a:r>
              <a:rPr lang="en-GB" dirty="0"/>
              <a:t> to do: there is no such thing as </a:t>
            </a:r>
            <a:r>
              <a:rPr lang="en-GB" i="1" dirty="0"/>
              <a:t>accidentally </a:t>
            </a:r>
            <a:r>
              <a:rPr lang="en-GB" dirty="0"/>
              <a:t>or </a:t>
            </a:r>
            <a:r>
              <a:rPr lang="en-GB" i="1" dirty="0"/>
              <a:t>non-deliberately </a:t>
            </a:r>
            <a:r>
              <a:rPr lang="en-GB" dirty="0"/>
              <a:t>trying.</a:t>
            </a:r>
          </a:p>
          <a:p>
            <a:pPr marL="0" indent="0">
              <a:lnSpc>
                <a:spcPct val="110000"/>
              </a:lnSpc>
              <a:buNone/>
            </a:pPr>
            <a:endParaRPr lang="en-GB" dirty="0"/>
          </a:p>
        </p:txBody>
      </p:sp>
    </p:spTree>
    <p:extLst>
      <p:ext uri="{BB962C8B-B14F-4D97-AF65-F5344CB8AC3E}">
        <p14:creationId xmlns:p14="http://schemas.microsoft.com/office/powerpoint/2010/main" val="9327287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7"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9"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2"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7"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1"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4"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8"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52"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55"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57"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60"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61"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62"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63"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64"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65"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66"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67"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68"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69"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70"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sp>
        <p:nvSpPr>
          <p:cNvPr id="71" name="Rectangle 70">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318BD0D-73F0-4A06-945F-C51F0880B46C}"/>
              </a:ext>
            </a:extLst>
          </p:cNvPr>
          <p:cNvSpPr>
            <a:spLocks noGrp="1"/>
          </p:cNvSpPr>
          <p:nvPr>
            <p:ph type="title"/>
          </p:nvPr>
        </p:nvSpPr>
        <p:spPr>
          <a:xfrm>
            <a:off x="645459" y="960120"/>
            <a:ext cx="3865695" cy="4171278"/>
          </a:xfrm>
        </p:spPr>
        <p:txBody>
          <a:bodyPr>
            <a:normAutofit/>
          </a:bodyPr>
          <a:lstStyle/>
          <a:p>
            <a:pPr algn="r"/>
            <a:r>
              <a:rPr lang="en-GB" sz="4400" dirty="0">
                <a:solidFill>
                  <a:schemeClr val="tx1"/>
                </a:solidFill>
              </a:rPr>
              <a:t>Part 1</a:t>
            </a:r>
          </a:p>
        </p:txBody>
      </p:sp>
      <p:cxnSp>
        <p:nvCxnSpPr>
          <p:cNvPr id="72" name="Straight Connector 71">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9C471E55-E7C0-453D-B536-7EB49328D8FF}"/>
              </a:ext>
            </a:extLst>
          </p:cNvPr>
          <p:cNvSpPr>
            <a:spLocks noGrp="1"/>
          </p:cNvSpPr>
          <p:nvPr>
            <p:ph idx="1"/>
          </p:nvPr>
        </p:nvSpPr>
        <p:spPr>
          <a:xfrm>
            <a:off x="4983164" y="960120"/>
            <a:ext cx="6319836" cy="4171278"/>
          </a:xfrm>
        </p:spPr>
        <p:txBody>
          <a:bodyPr>
            <a:normAutofit/>
          </a:bodyPr>
          <a:lstStyle/>
          <a:p>
            <a:pPr marL="0" indent="0">
              <a:buNone/>
            </a:pPr>
            <a:r>
              <a:rPr lang="en-GB" sz="4400" dirty="0"/>
              <a:t>Introducing Violability</a:t>
            </a:r>
          </a:p>
        </p:txBody>
      </p:sp>
    </p:spTree>
    <p:extLst>
      <p:ext uri="{BB962C8B-B14F-4D97-AF65-F5344CB8AC3E}">
        <p14:creationId xmlns:p14="http://schemas.microsoft.com/office/powerpoint/2010/main" val="144968683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9"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sp>
        <p:nvSpPr>
          <p:cNvPr id="33"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71515E7-B436-45B6-86E9-1F52561C94CA}"/>
              </a:ext>
            </a:extLst>
          </p:cNvPr>
          <p:cNvSpPr>
            <a:spLocks noGrp="1"/>
          </p:cNvSpPr>
          <p:nvPr>
            <p:ph type="title"/>
          </p:nvPr>
        </p:nvSpPr>
        <p:spPr>
          <a:xfrm>
            <a:off x="645459" y="960120"/>
            <a:ext cx="3865695" cy="4171278"/>
          </a:xfrm>
        </p:spPr>
        <p:txBody>
          <a:bodyPr>
            <a:normAutofit/>
          </a:bodyPr>
          <a:lstStyle/>
          <a:p>
            <a:pPr algn="r"/>
            <a:r>
              <a:rPr lang="en-GB" sz="4400" dirty="0">
                <a:solidFill>
                  <a:schemeClr val="tx1"/>
                </a:solidFill>
              </a:rPr>
              <a:t>Choosing and deliberating</a:t>
            </a: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03E2AF27-70A1-48BF-A6A3-63DACD228A02}"/>
              </a:ext>
            </a:extLst>
          </p:cNvPr>
          <p:cNvSpPr>
            <a:spLocks noGrp="1"/>
          </p:cNvSpPr>
          <p:nvPr>
            <p:ph idx="1"/>
          </p:nvPr>
        </p:nvSpPr>
        <p:spPr>
          <a:xfrm>
            <a:off x="4983164" y="960120"/>
            <a:ext cx="5511800" cy="4171278"/>
          </a:xfrm>
        </p:spPr>
        <p:txBody>
          <a:bodyPr>
            <a:normAutofit/>
          </a:bodyPr>
          <a:lstStyle/>
          <a:p>
            <a:pPr marL="0" indent="0">
              <a:lnSpc>
                <a:spcPct val="110000"/>
              </a:lnSpc>
              <a:buNone/>
            </a:pPr>
            <a:r>
              <a:rPr lang="en-GB" dirty="0">
                <a:solidFill>
                  <a:schemeClr val="bg1">
                    <a:lumMod val="85000"/>
                  </a:schemeClr>
                </a:solidFill>
              </a:rPr>
              <a:t>What one </a:t>
            </a:r>
            <a:r>
              <a:rPr lang="en-GB" i="1" dirty="0">
                <a:solidFill>
                  <a:schemeClr val="bg1">
                    <a:lumMod val="85000"/>
                  </a:schemeClr>
                </a:solidFill>
              </a:rPr>
              <a:t>tries</a:t>
            </a:r>
            <a:r>
              <a:rPr lang="en-GB" dirty="0">
                <a:solidFill>
                  <a:schemeClr val="bg1">
                    <a:lumMod val="85000"/>
                  </a:schemeClr>
                </a:solidFill>
              </a:rPr>
              <a:t> to do, one has </a:t>
            </a:r>
            <a:r>
              <a:rPr lang="en-GB" i="1" dirty="0">
                <a:solidFill>
                  <a:schemeClr val="bg1">
                    <a:lumMod val="85000"/>
                  </a:schemeClr>
                </a:solidFill>
              </a:rPr>
              <a:t>chosen</a:t>
            </a:r>
            <a:r>
              <a:rPr lang="en-GB" dirty="0">
                <a:solidFill>
                  <a:schemeClr val="bg1">
                    <a:lumMod val="85000"/>
                  </a:schemeClr>
                </a:solidFill>
              </a:rPr>
              <a:t> to do: there is no such thing as </a:t>
            </a:r>
            <a:r>
              <a:rPr lang="en-GB" i="1" dirty="0">
                <a:solidFill>
                  <a:schemeClr val="bg1">
                    <a:lumMod val="85000"/>
                  </a:schemeClr>
                </a:solidFill>
              </a:rPr>
              <a:t>accidentally </a:t>
            </a:r>
            <a:r>
              <a:rPr lang="en-GB" dirty="0">
                <a:solidFill>
                  <a:schemeClr val="bg1">
                    <a:lumMod val="85000"/>
                  </a:schemeClr>
                </a:solidFill>
              </a:rPr>
              <a:t>or </a:t>
            </a:r>
            <a:r>
              <a:rPr lang="en-GB" i="1" dirty="0">
                <a:solidFill>
                  <a:schemeClr val="bg1">
                    <a:lumMod val="85000"/>
                  </a:schemeClr>
                </a:solidFill>
              </a:rPr>
              <a:t>non-deliberately </a:t>
            </a:r>
            <a:r>
              <a:rPr lang="en-GB" dirty="0">
                <a:solidFill>
                  <a:schemeClr val="bg1">
                    <a:lumMod val="85000"/>
                  </a:schemeClr>
                </a:solidFill>
              </a:rPr>
              <a:t>trying.</a:t>
            </a:r>
          </a:p>
          <a:p>
            <a:pPr marL="0" indent="0">
              <a:lnSpc>
                <a:spcPct val="110000"/>
              </a:lnSpc>
              <a:buNone/>
            </a:pPr>
            <a:endParaRPr lang="en-GB" dirty="0"/>
          </a:p>
          <a:p>
            <a:pPr marL="0" indent="0">
              <a:lnSpc>
                <a:spcPct val="110000"/>
              </a:lnSpc>
              <a:buNone/>
            </a:pPr>
            <a:r>
              <a:rPr lang="en-GB" dirty="0"/>
              <a:t>Usually – if not </a:t>
            </a:r>
            <a:r>
              <a:rPr lang="en-GB" i="1" dirty="0"/>
              <a:t>always</a:t>
            </a:r>
            <a:r>
              <a:rPr lang="en-GB" dirty="0"/>
              <a:t> – choosing (as opposed to mere picking) involved deliberation.</a:t>
            </a:r>
          </a:p>
          <a:p>
            <a:pPr marL="0" indent="0">
              <a:lnSpc>
                <a:spcPct val="110000"/>
              </a:lnSpc>
              <a:buNone/>
            </a:pPr>
            <a:endParaRPr lang="en-GB" dirty="0"/>
          </a:p>
        </p:txBody>
      </p:sp>
    </p:spTree>
    <p:extLst>
      <p:ext uri="{BB962C8B-B14F-4D97-AF65-F5344CB8AC3E}">
        <p14:creationId xmlns:p14="http://schemas.microsoft.com/office/powerpoint/2010/main" val="133974617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9"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sp>
        <p:nvSpPr>
          <p:cNvPr id="33"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71515E7-B436-45B6-86E9-1F52561C94CA}"/>
              </a:ext>
            </a:extLst>
          </p:cNvPr>
          <p:cNvSpPr>
            <a:spLocks noGrp="1"/>
          </p:cNvSpPr>
          <p:nvPr>
            <p:ph type="title"/>
          </p:nvPr>
        </p:nvSpPr>
        <p:spPr>
          <a:xfrm>
            <a:off x="645459" y="960120"/>
            <a:ext cx="3865695" cy="4171278"/>
          </a:xfrm>
        </p:spPr>
        <p:txBody>
          <a:bodyPr>
            <a:normAutofit/>
          </a:bodyPr>
          <a:lstStyle/>
          <a:p>
            <a:pPr algn="r"/>
            <a:r>
              <a:rPr lang="en-GB" sz="4400" dirty="0">
                <a:solidFill>
                  <a:schemeClr val="tx1"/>
                </a:solidFill>
              </a:rPr>
              <a:t>From trying to deliberating </a:t>
            </a:r>
            <a:br>
              <a:rPr lang="en-GB" sz="4400" dirty="0">
                <a:solidFill>
                  <a:schemeClr val="tx1"/>
                </a:solidFill>
              </a:rPr>
            </a:br>
            <a:r>
              <a:rPr lang="en-GB" sz="4400" dirty="0">
                <a:solidFill>
                  <a:schemeClr val="tx1"/>
                </a:solidFill>
              </a:rPr>
              <a:t>(or rather, from deliberating to trying)</a:t>
            </a: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03E2AF27-70A1-48BF-A6A3-63DACD228A02}"/>
              </a:ext>
            </a:extLst>
          </p:cNvPr>
          <p:cNvSpPr>
            <a:spLocks noGrp="1"/>
          </p:cNvSpPr>
          <p:nvPr>
            <p:ph idx="1"/>
          </p:nvPr>
        </p:nvSpPr>
        <p:spPr>
          <a:xfrm>
            <a:off x="4983164" y="960120"/>
            <a:ext cx="5511800" cy="4171278"/>
          </a:xfrm>
        </p:spPr>
        <p:txBody>
          <a:bodyPr>
            <a:normAutofit lnSpcReduction="10000"/>
          </a:bodyPr>
          <a:lstStyle/>
          <a:p>
            <a:pPr marL="0" indent="0">
              <a:lnSpc>
                <a:spcPct val="110000"/>
              </a:lnSpc>
              <a:buNone/>
            </a:pPr>
            <a:r>
              <a:rPr lang="en-GB" dirty="0">
                <a:solidFill>
                  <a:schemeClr val="bg1">
                    <a:lumMod val="85000"/>
                  </a:schemeClr>
                </a:solidFill>
              </a:rPr>
              <a:t>What one </a:t>
            </a:r>
            <a:r>
              <a:rPr lang="en-GB" i="1" dirty="0">
                <a:solidFill>
                  <a:schemeClr val="bg1">
                    <a:lumMod val="85000"/>
                  </a:schemeClr>
                </a:solidFill>
              </a:rPr>
              <a:t>tries</a:t>
            </a:r>
            <a:r>
              <a:rPr lang="en-GB" dirty="0">
                <a:solidFill>
                  <a:schemeClr val="bg1">
                    <a:lumMod val="85000"/>
                  </a:schemeClr>
                </a:solidFill>
              </a:rPr>
              <a:t> to do, one has </a:t>
            </a:r>
            <a:r>
              <a:rPr lang="en-GB" i="1" dirty="0">
                <a:solidFill>
                  <a:schemeClr val="bg1">
                    <a:lumMod val="85000"/>
                  </a:schemeClr>
                </a:solidFill>
              </a:rPr>
              <a:t>chosen</a:t>
            </a:r>
            <a:r>
              <a:rPr lang="en-GB" dirty="0">
                <a:solidFill>
                  <a:schemeClr val="bg1">
                    <a:lumMod val="85000"/>
                  </a:schemeClr>
                </a:solidFill>
              </a:rPr>
              <a:t> to do: there is no such thing as </a:t>
            </a:r>
            <a:r>
              <a:rPr lang="en-GB" i="1" dirty="0">
                <a:solidFill>
                  <a:schemeClr val="bg1">
                    <a:lumMod val="85000"/>
                  </a:schemeClr>
                </a:solidFill>
              </a:rPr>
              <a:t>accidentally </a:t>
            </a:r>
            <a:r>
              <a:rPr lang="en-GB" dirty="0">
                <a:solidFill>
                  <a:schemeClr val="bg1">
                    <a:lumMod val="85000"/>
                  </a:schemeClr>
                </a:solidFill>
              </a:rPr>
              <a:t>or </a:t>
            </a:r>
            <a:r>
              <a:rPr lang="en-GB" i="1" dirty="0">
                <a:solidFill>
                  <a:schemeClr val="bg1">
                    <a:lumMod val="85000"/>
                  </a:schemeClr>
                </a:solidFill>
              </a:rPr>
              <a:t>non-deliberately </a:t>
            </a:r>
            <a:r>
              <a:rPr lang="en-GB" dirty="0">
                <a:solidFill>
                  <a:schemeClr val="bg1">
                    <a:lumMod val="85000"/>
                  </a:schemeClr>
                </a:solidFill>
              </a:rPr>
              <a:t>trying.</a:t>
            </a:r>
          </a:p>
          <a:p>
            <a:pPr marL="0" indent="0">
              <a:lnSpc>
                <a:spcPct val="110000"/>
              </a:lnSpc>
              <a:buNone/>
            </a:pPr>
            <a:endParaRPr lang="en-GB" dirty="0"/>
          </a:p>
          <a:p>
            <a:pPr marL="0" indent="0">
              <a:lnSpc>
                <a:spcPct val="110000"/>
              </a:lnSpc>
              <a:buNone/>
            </a:pPr>
            <a:r>
              <a:rPr lang="en-GB" dirty="0">
                <a:solidFill>
                  <a:schemeClr val="bg1">
                    <a:lumMod val="85000"/>
                  </a:schemeClr>
                </a:solidFill>
              </a:rPr>
              <a:t>Usually – if not </a:t>
            </a:r>
            <a:r>
              <a:rPr lang="en-GB" i="1" dirty="0">
                <a:solidFill>
                  <a:schemeClr val="bg1">
                    <a:lumMod val="85000"/>
                  </a:schemeClr>
                </a:solidFill>
              </a:rPr>
              <a:t>always</a:t>
            </a:r>
            <a:r>
              <a:rPr lang="en-GB" dirty="0">
                <a:solidFill>
                  <a:schemeClr val="bg1">
                    <a:lumMod val="85000"/>
                  </a:schemeClr>
                </a:solidFill>
              </a:rPr>
              <a:t> – choosing (as opposed to mere picking) involved deliberation.</a:t>
            </a:r>
          </a:p>
          <a:p>
            <a:pPr marL="0" indent="0">
              <a:lnSpc>
                <a:spcPct val="110000"/>
              </a:lnSpc>
              <a:buNone/>
            </a:pPr>
            <a:endParaRPr lang="en-GB" dirty="0"/>
          </a:p>
          <a:p>
            <a:pPr marL="0" indent="0">
              <a:lnSpc>
                <a:spcPct val="110000"/>
              </a:lnSpc>
              <a:buNone/>
            </a:pPr>
            <a:r>
              <a:rPr lang="en-GB" dirty="0"/>
              <a:t>Since trying to </a:t>
            </a:r>
            <a:r>
              <a:rPr lang="en-GB" i="1" dirty="0"/>
              <a:t>Φ</a:t>
            </a:r>
            <a:r>
              <a:rPr lang="en-GB" dirty="0"/>
              <a:t> entails choosing to </a:t>
            </a:r>
            <a:r>
              <a:rPr lang="en-GB" i="1" dirty="0"/>
              <a:t>Φ</a:t>
            </a:r>
            <a:r>
              <a:rPr lang="en-GB" dirty="0"/>
              <a:t>, and choosing to </a:t>
            </a:r>
            <a:r>
              <a:rPr lang="en-GB" i="1" dirty="0"/>
              <a:t>Φ </a:t>
            </a:r>
            <a:r>
              <a:rPr lang="en-GB" dirty="0"/>
              <a:t>is usually compatible with deliberating whether to </a:t>
            </a:r>
            <a:r>
              <a:rPr lang="en-GB" i="1" dirty="0"/>
              <a:t>Φ </a:t>
            </a:r>
            <a:r>
              <a:rPr lang="en-GB" dirty="0"/>
              <a:t>(or perhaps even entails it), </a:t>
            </a:r>
            <a:r>
              <a:rPr lang="en-GB" b="1" dirty="0"/>
              <a:t>most (all?) of what we can try to do, we can deliberate about whether to do</a:t>
            </a:r>
            <a:r>
              <a:rPr lang="en-GB" dirty="0"/>
              <a:t>.</a:t>
            </a:r>
          </a:p>
        </p:txBody>
      </p:sp>
    </p:spTree>
    <p:extLst>
      <p:ext uri="{BB962C8B-B14F-4D97-AF65-F5344CB8AC3E}">
        <p14:creationId xmlns:p14="http://schemas.microsoft.com/office/powerpoint/2010/main" val="71866193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9"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sp>
        <p:nvSpPr>
          <p:cNvPr id="33"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71515E7-B436-45B6-86E9-1F52561C94CA}"/>
              </a:ext>
            </a:extLst>
          </p:cNvPr>
          <p:cNvSpPr>
            <a:spLocks noGrp="1"/>
          </p:cNvSpPr>
          <p:nvPr>
            <p:ph type="title"/>
          </p:nvPr>
        </p:nvSpPr>
        <p:spPr>
          <a:xfrm>
            <a:off x="645459" y="960120"/>
            <a:ext cx="3865695" cy="4171278"/>
          </a:xfrm>
        </p:spPr>
        <p:txBody>
          <a:bodyPr>
            <a:normAutofit/>
          </a:bodyPr>
          <a:lstStyle/>
          <a:p>
            <a:pPr algn="r"/>
            <a:r>
              <a:rPr lang="en-GB" sz="4400" dirty="0">
                <a:solidFill>
                  <a:schemeClr val="tx1"/>
                </a:solidFill>
              </a:rPr>
              <a:t>Deliberating about a </a:t>
            </a:r>
            <a:r>
              <a:rPr lang="en-GB" sz="4400" i="1" dirty="0">
                <a:solidFill>
                  <a:schemeClr val="tx1"/>
                </a:solidFill>
              </a:rPr>
              <a:t>fait accompli </a:t>
            </a:r>
            <a:endParaRPr lang="en-GB" sz="4400" dirty="0">
              <a:solidFill>
                <a:schemeClr val="tx1"/>
              </a:solidFill>
            </a:endParaRP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03E2AF27-70A1-48BF-A6A3-63DACD228A02}"/>
              </a:ext>
            </a:extLst>
          </p:cNvPr>
          <p:cNvSpPr>
            <a:spLocks noGrp="1"/>
          </p:cNvSpPr>
          <p:nvPr>
            <p:ph idx="1"/>
          </p:nvPr>
        </p:nvSpPr>
        <p:spPr>
          <a:xfrm>
            <a:off x="4983163" y="376237"/>
            <a:ext cx="6927849" cy="5313364"/>
          </a:xfrm>
        </p:spPr>
        <p:txBody>
          <a:bodyPr>
            <a:normAutofit lnSpcReduction="10000"/>
          </a:bodyPr>
          <a:lstStyle/>
          <a:p>
            <a:pPr marL="0" indent="0">
              <a:lnSpc>
                <a:spcPct val="110000"/>
              </a:lnSpc>
              <a:buNone/>
            </a:pPr>
            <a:r>
              <a:rPr lang="en-GB" dirty="0"/>
              <a:t>Suppose I am Frankfurt’s shooter: I am bound to shoot, either by trying to or by the operation of the chip in my brain.</a:t>
            </a:r>
          </a:p>
          <a:p>
            <a:pPr marL="0" indent="0">
              <a:lnSpc>
                <a:spcPct val="110000"/>
              </a:lnSpc>
              <a:buNone/>
            </a:pPr>
            <a:r>
              <a:rPr lang="en-GB" dirty="0">
                <a:solidFill>
                  <a:schemeClr val="bg1"/>
                </a:solidFill>
              </a:rPr>
              <a:t>I </a:t>
            </a:r>
            <a:r>
              <a:rPr lang="en-GB" i="1" dirty="0">
                <a:solidFill>
                  <a:schemeClr val="bg1"/>
                </a:solidFill>
              </a:rPr>
              <a:t>can</a:t>
            </a:r>
            <a:r>
              <a:rPr lang="en-GB" dirty="0">
                <a:solidFill>
                  <a:schemeClr val="bg1"/>
                </a:solidFill>
              </a:rPr>
              <a:t> try to – and I can deliberate about whether to try to, e.g. as follows: </a:t>
            </a:r>
            <a:r>
              <a:rPr lang="en-GB" i="1" dirty="0">
                <a:solidFill>
                  <a:schemeClr val="bg1"/>
                </a:solidFill>
              </a:rPr>
              <a:t>I have an obligation to shoot, and I ought to fulfil my obligations by efforts of will (i.e. by </a:t>
            </a:r>
            <a:r>
              <a:rPr lang="en-GB" dirty="0">
                <a:solidFill>
                  <a:schemeClr val="bg1"/>
                </a:solidFill>
              </a:rPr>
              <a:t>trying</a:t>
            </a:r>
            <a:r>
              <a:rPr lang="en-GB" i="1" dirty="0">
                <a:solidFill>
                  <a:schemeClr val="bg1"/>
                </a:solidFill>
              </a:rPr>
              <a:t> to fulfil them), so </a:t>
            </a:r>
            <a:r>
              <a:rPr lang="en-GB" dirty="0">
                <a:solidFill>
                  <a:schemeClr val="bg1"/>
                </a:solidFill>
              </a:rPr>
              <a:t>I shall shoot</a:t>
            </a:r>
            <a:r>
              <a:rPr lang="en-GB" i="1" dirty="0">
                <a:solidFill>
                  <a:schemeClr val="bg1"/>
                </a:solidFill>
              </a:rPr>
              <a:t>. </a:t>
            </a:r>
          </a:p>
          <a:p>
            <a:pPr marL="0" indent="0">
              <a:lnSpc>
                <a:spcPct val="110000"/>
              </a:lnSpc>
              <a:buNone/>
            </a:pPr>
            <a:r>
              <a:rPr lang="en-GB" dirty="0">
                <a:solidFill>
                  <a:schemeClr val="bg1"/>
                </a:solidFill>
              </a:rPr>
              <a:t>Can I be correct in thinking that I have an obligation to shoot? </a:t>
            </a:r>
          </a:p>
          <a:p>
            <a:pPr marL="0" indent="0">
              <a:lnSpc>
                <a:spcPct val="110000"/>
              </a:lnSpc>
              <a:buNone/>
            </a:pPr>
            <a:r>
              <a:rPr lang="en-GB" dirty="0">
                <a:solidFill>
                  <a:schemeClr val="bg1"/>
                </a:solidFill>
              </a:rPr>
              <a:t>If (stronger than Logical) Violability holds, then </a:t>
            </a:r>
            <a:r>
              <a:rPr lang="en-GB" i="1" dirty="0">
                <a:solidFill>
                  <a:schemeClr val="bg1"/>
                </a:solidFill>
              </a:rPr>
              <a:t>no</a:t>
            </a:r>
            <a:r>
              <a:rPr lang="en-GB" dirty="0">
                <a:solidFill>
                  <a:schemeClr val="bg1"/>
                </a:solidFill>
              </a:rPr>
              <a:t>: my shooting is a fait accompli, not something my deliberation can make a difference to in terms of </a:t>
            </a:r>
            <a:r>
              <a:rPr lang="en-GB" i="1" dirty="0">
                <a:solidFill>
                  <a:schemeClr val="bg1"/>
                </a:solidFill>
              </a:rPr>
              <a:t>what I do</a:t>
            </a:r>
            <a:r>
              <a:rPr lang="en-GB" dirty="0">
                <a:solidFill>
                  <a:schemeClr val="bg1"/>
                </a:solidFill>
              </a:rPr>
              <a:t>, so it cannot be obligatory.</a:t>
            </a:r>
          </a:p>
          <a:p>
            <a:pPr marL="0" indent="0">
              <a:lnSpc>
                <a:spcPct val="110000"/>
              </a:lnSpc>
              <a:buNone/>
            </a:pPr>
            <a:r>
              <a:rPr lang="en-GB" dirty="0">
                <a:solidFill>
                  <a:schemeClr val="bg1"/>
                </a:solidFill>
              </a:rPr>
              <a:t>But very plausible, I </a:t>
            </a:r>
            <a:r>
              <a:rPr lang="en-GB" i="1" dirty="0">
                <a:solidFill>
                  <a:schemeClr val="bg1"/>
                </a:solidFill>
              </a:rPr>
              <a:t>can</a:t>
            </a:r>
            <a:r>
              <a:rPr lang="en-GB" dirty="0">
                <a:solidFill>
                  <a:schemeClr val="bg1"/>
                </a:solidFill>
              </a:rPr>
              <a:t> have an obligation to shoot.</a:t>
            </a:r>
          </a:p>
          <a:p>
            <a:pPr marL="0" indent="0">
              <a:lnSpc>
                <a:spcPct val="110000"/>
              </a:lnSpc>
              <a:buNone/>
            </a:pPr>
            <a:r>
              <a:rPr lang="en-GB" dirty="0">
                <a:solidFill>
                  <a:schemeClr val="bg1"/>
                </a:solidFill>
              </a:rPr>
              <a:t>Furthermore, my having such an obligation is consistent with even the Strong Action Guiding Requirement: though no difference will be made to </a:t>
            </a:r>
            <a:r>
              <a:rPr lang="en-GB" i="1" dirty="0">
                <a:solidFill>
                  <a:schemeClr val="bg1"/>
                </a:solidFill>
              </a:rPr>
              <a:t>what I do</a:t>
            </a:r>
            <a:r>
              <a:rPr lang="en-GB" dirty="0">
                <a:solidFill>
                  <a:schemeClr val="bg1"/>
                </a:solidFill>
              </a:rPr>
              <a:t> (shoot), my deliberation which adduces that obligation guides my shooting – by playing a role in my rationally </a:t>
            </a:r>
            <a:r>
              <a:rPr lang="en-GB" i="1" dirty="0">
                <a:solidFill>
                  <a:schemeClr val="bg1"/>
                </a:solidFill>
              </a:rPr>
              <a:t>deciding</a:t>
            </a:r>
            <a:r>
              <a:rPr lang="en-GB" dirty="0">
                <a:solidFill>
                  <a:schemeClr val="bg1"/>
                </a:solidFill>
              </a:rPr>
              <a:t> to shoot, by trying to. </a:t>
            </a:r>
          </a:p>
        </p:txBody>
      </p:sp>
    </p:spTree>
    <p:extLst>
      <p:ext uri="{BB962C8B-B14F-4D97-AF65-F5344CB8AC3E}">
        <p14:creationId xmlns:p14="http://schemas.microsoft.com/office/powerpoint/2010/main" val="337950121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9"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sp>
        <p:nvSpPr>
          <p:cNvPr id="33"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71515E7-B436-45B6-86E9-1F52561C94CA}"/>
              </a:ext>
            </a:extLst>
          </p:cNvPr>
          <p:cNvSpPr>
            <a:spLocks noGrp="1"/>
          </p:cNvSpPr>
          <p:nvPr>
            <p:ph type="title"/>
          </p:nvPr>
        </p:nvSpPr>
        <p:spPr>
          <a:xfrm>
            <a:off x="645459" y="960120"/>
            <a:ext cx="3865695" cy="4171278"/>
          </a:xfrm>
        </p:spPr>
        <p:txBody>
          <a:bodyPr>
            <a:normAutofit/>
          </a:bodyPr>
          <a:lstStyle/>
          <a:p>
            <a:pPr algn="r"/>
            <a:r>
              <a:rPr lang="en-GB" sz="4400" dirty="0">
                <a:solidFill>
                  <a:schemeClr val="tx1"/>
                </a:solidFill>
              </a:rPr>
              <a:t>Deliberating about a </a:t>
            </a:r>
            <a:r>
              <a:rPr lang="en-GB" sz="4400" i="1" dirty="0">
                <a:solidFill>
                  <a:schemeClr val="tx1"/>
                </a:solidFill>
              </a:rPr>
              <a:t>fait accompli </a:t>
            </a:r>
            <a:endParaRPr lang="en-GB" sz="4400" dirty="0">
              <a:solidFill>
                <a:schemeClr val="tx1"/>
              </a:solidFill>
            </a:endParaRP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03E2AF27-70A1-48BF-A6A3-63DACD228A02}"/>
              </a:ext>
            </a:extLst>
          </p:cNvPr>
          <p:cNvSpPr>
            <a:spLocks noGrp="1"/>
          </p:cNvSpPr>
          <p:nvPr>
            <p:ph idx="1"/>
          </p:nvPr>
        </p:nvSpPr>
        <p:spPr>
          <a:xfrm>
            <a:off x="4983163" y="376237"/>
            <a:ext cx="6927849" cy="5313364"/>
          </a:xfrm>
        </p:spPr>
        <p:txBody>
          <a:bodyPr>
            <a:normAutofit lnSpcReduction="10000"/>
          </a:bodyPr>
          <a:lstStyle/>
          <a:p>
            <a:pPr marL="0" indent="0">
              <a:lnSpc>
                <a:spcPct val="110000"/>
              </a:lnSpc>
              <a:buNone/>
            </a:pPr>
            <a:r>
              <a:rPr lang="en-GB" dirty="0">
                <a:solidFill>
                  <a:schemeClr val="bg1">
                    <a:lumMod val="65000"/>
                  </a:schemeClr>
                </a:solidFill>
              </a:rPr>
              <a:t>Suppose I am Frankfurt’s shooter: I am bound to shoot, either by trying to or by the operation of the chip in my brain.</a:t>
            </a:r>
          </a:p>
          <a:p>
            <a:pPr marL="0" indent="0">
              <a:lnSpc>
                <a:spcPct val="110000"/>
              </a:lnSpc>
              <a:buNone/>
            </a:pPr>
            <a:r>
              <a:rPr lang="en-GB" dirty="0"/>
              <a:t>I </a:t>
            </a:r>
            <a:r>
              <a:rPr lang="en-GB" i="1" dirty="0"/>
              <a:t>can</a:t>
            </a:r>
            <a:r>
              <a:rPr lang="en-GB" dirty="0"/>
              <a:t> try to – and I can deliberate about whether to try to, e.g. as follows: </a:t>
            </a:r>
            <a:r>
              <a:rPr lang="en-GB" i="1" dirty="0"/>
              <a:t>I have an obligation to shoot, and I ought to fulfil my obligations by efforts of will (i.e. by </a:t>
            </a:r>
            <a:r>
              <a:rPr lang="en-GB" dirty="0"/>
              <a:t>trying</a:t>
            </a:r>
            <a:r>
              <a:rPr lang="en-GB" i="1" dirty="0"/>
              <a:t> to fulfil them), so </a:t>
            </a:r>
            <a:r>
              <a:rPr lang="en-GB" dirty="0"/>
              <a:t>I shall shoot</a:t>
            </a:r>
            <a:r>
              <a:rPr lang="en-GB" i="1" dirty="0"/>
              <a:t>. </a:t>
            </a:r>
          </a:p>
          <a:p>
            <a:pPr marL="0" indent="0">
              <a:lnSpc>
                <a:spcPct val="110000"/>
              </a:lnSpc>
              <a:buNone/>
            </a:pPr>
            <a:r>
              <a:rPr lang="en-GB" dirty="0">
                <a:solidFill>
                  <a:schemeClr val="bg1"/>
                </a:solidFill>
              </a:rPr>
              <a:t>Can I be correct in thinking that I have an obligation to shoot? </a:t>
            </a:r>
          </a:p>
          <a:p>
            <a:pPr marL="0" indent="0">
              <a:lnSpc>
                <a:spcPct val="110000"/>
              </a:lnSpc>
              <a:buNone/>
            </a:pPr>
            <a:r>
              <a:rPr lang="en-GB" dirty="0">
                <a:solidFill>
                  <a:schemeClr val="bg1"/>
                </a:solidFill>
              </a:rPr>
              <a:t>If (stronger than Logical) Violability holds, then </a:t>
            </a:r>
            <a:r>
              <a:rPr lang="en-GB" i="1" dirty="0">
                <a:solidFill>
                  <a:schemeClr val="bg1"/>
                </a:solidFill>
              </a:rPr>
              <a:t>no</a:t>
            </a:r>
            <a:r>
              <a:rPr lang="en-GB" dirty="0">
                <a:solidFill>
                  <a:schemeClr val="bg1"/>
                </a:solidFill>
              </a:rPr>
              <a:t>: my shooting is a fait accompli, not something my deliberation can make a difference to in terms of </a:t>
            </a:r>
            <a:r>
              <a:rPr lang="en-GB" i="1" dirty="0">
                <a:solidFill>
                  <a:schemeClr val="bg1"/>
                </a:solidFill>
              </a:rPr>
              <a:t>what I do</a:t>
            </a:r>
            <a:r>
              <a:rPr lang="en-GB" dirty="0">
                <a:solidFill>
                  <a:schemeClr val="bg1"/>
                </a:solidFill>
              </a:rPr>
              <a:t>, so it cannot be obligatory.</a:t>
            </a:r>
          </a:p>
          <a:p>
            <a:pPr marL="0" indent="0">
              <a:lnSpc>
                <a:spcPct val="110000"/>
              </a:lnSpc>
              <a:buNone/>
            </a:pPr>
            <a:r>
              <a:rPr lang="en-GB" dirty="0">
                <a:solidFill>
                  <a:schemeClr val="bg1"/>
                </a:solidFill>
              </a:rPr>
              <a:t>But very plausible, I </a:t>
            </a:r>
            <a:r>
              <a:rPr lang="en-GB" i="1" dirty="0">
                <a:solidFill>
                  <a:schemeClr val="bg1"/>
                </a:solidFill>
              </a:rPr>
              <a:t>can</a:t>
            </a:r>
            <a:r>
              <a:rPr lang="en-GB" dirty="0">
                <a:solidFill>
                  <a:schemeClr val="bg1"/>
                </a:solidFill>
              </a:rPr>
              <a:t> have an obligation to shoot.</a:t>
            </a:r>
          </a:p>
          <a:p>
            <a:pPr marL="0" indent="0">
              <a:lnSpc>
                <a:spcPct val="110000"/>
              </a:lnSpc>
              <a:buNone/>
            </a:pPr>
            <a:r>
              <a:rPr lang="en-GB" dirty="0">
                <a:solidFill>
                  <a:schemeClr val="bg1"/>
                </a:solidFill>
              </a:rPr>
              <a:t>Furthermore, my having such an obligation is consistent with even the Strong Action Guiding Requirement: though no difference will be made to </a:t>
            </a:r>
            <a:r>
              <a:rPr lang="en-GB" i="1" dirty="0">
                <a:solidFill>
                  <a:schemeClr val="bg1"/>
                </a:solidFill>
              </a:rPr>
              <a:t>what I do</a:t>
            </a:r>
            <a:r>
              <a:rPr lang="en-GB" dirty="0">
                <a:solidFill>
                  <a:schemeClr val="bg1"/>
                </a:solidFill>
              </a:rPr>
              <a:t> (shoot), my deliberation which adduces that obligation guides my shooting – by playing a role in my rationally </a:t>
            </a:r>
            <a:r>
              <a:rPr lang="en-GB" i="1" dirty="0">
                <a:solidFill>
                  <a:schemeClr val="bg1"/>
                </a:solidFill>
              </a:rPr>
              <a:t>deciding</a:t>
            </a:r>
            <a:r>
              <a:rPr lang="en-GB" dirty="0">
                <a:solidFill>
                  <a:schemeClr val="bg1"/>
                </a:solidFill>
              </a:rPr>
              <a:t> to shoot, by trying to. </a:t>
            </a:r>
          </a:p>
        </p:txBody>
      </p:sp>
    </p:spTree>
    <p:extLst>
      <p:ext uri="{BB962C8B-B14F-4D97-AF65-F5344CB8AC3E}">
        <p14:creationId xmlns:p14="http://schemas.microsoft.com/office/powerpoint/2010/main" val="179835669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9"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sp>
        <p:nvSpPr>
          <p:cNvPr id="33"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71515E7-B436-45B6-86E9-1F52561C94CA}"/>
              </a:ext>
            </a:extLst>
          </p:cNvPr>
          <p:cNvSpPr>
            <a:spLocks noGrp="1"/>
          </p:cNvSpPr>
          <p:nvPr>
            <p:ph type="title"/>
          </p:nvPr>
        </p:nvSpPr>
        <p:spPr>
          <a:xfrm>
            <a:off x="645459" y="960120"/>
            <a:ext cx="3865695" cy="4171278"/>
          </a:xfrm>
        </p:spPr>
        <p:txBody>
          <a:bodyPr>
            <a:normAutofit/>
          </a:bodyPr>
          <a:lstStyle/>
          <a:p>
            <a:pPr algn="r"/>
            <a:r>
              <a:rPr lang="en-GB" sz="4400" dirty="0">
                <a:solidFill>
                  <a:schemeClr val="tx1"/>
                </a:solidFill>
              </a:rPr>
              <a:t>Deliberating about a </a:t>
            </a:r>
            <a:r>
              <a:rPr lang="en-GB" sz="4400" i="1" dirty="0">
                <a:solidFill>
                  <a:schemeClr val="tx1"/>
                </a:solidFill>
              </a:rPr>
              <a:t>fait accompli </a:t>
            </a:r>
            <a:endParaRPr lang="en-GB" sz="4400" dirty="0">
              <a:solidFill>
                <a:schemeClr val="tx1"/>
              </a:solidFill>
            </a:endParaRP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03E2AF27-70A1-48BF-A6A3-63DACD228A02}"/>
              </a:ext>
            </a:extLst>
          </p:cNvPr>
          <p:cNvSpPr>
            <a:spLocks noGrp="1"/>
          </p:cNvSpPr>
          <p:nvPr>
            <p:ph idx="1"/>
          </p:nvPr>
        </p:nvSpPr>
        <p:spPr>
          <a:xfrm>
            <a:off x="4983163" y="376237"/>
            <a:ext cx="6927849" cy="5313364"/>
          </a:xfrm>
        </p:spPr>
        <p:txBody>
          <a:bodyPr>
            <a:normAutofit lnSpcReduction="10000"/>
          </a:bodyPr>
          <a:lstStyle/>
          <a:p>
            <a:pPr marL="0" indent="0">
              <a:lnSpc>
                <a:spcPct val="110000"/>
              </a:lnSpc>
              <a:buNone/>
            </a:pPr>
            <a:r>
              <a:rPr lang="en-GB" dirty="0">
                <a:solidFill>
                  <a:schemeClr val="bg1">
                    <a:lumMod val="65000"/>
                  </a:schemeClr>
                </a:solidFill>
              </a:rPr>
              <a:t>Suppose I am Frankfurt’s shooter: I am bound to shoot, either by trying to or by the operation of the chip in my brain.</a:t>
            </a:r>
          </a:p>
          <a:p>
            <a:pPr marL="0" indent="0">
              <a:lnSpc>
                <a:spcPct val="110000"/>
              </a:lnSpc>
              <a:buNone/>
            </a:pPr>
            <a:r>
              <a:rPr lang="en-GB" dirty="0">
                <a:solidFill>
                  <a:schemeClr val="bg1">
                    <a:lumMod val="65000"/>
                  </a:schemeClr>
                </a:solidFill>
              </a:rPr>
              <a:t>I </a:t>
            </a:r>
            <a:r>
              <a:rPr lang="en-GB" i="1" dirty="0">
                <a:solidFill>
                  <a:schemeClr val="bg1">
                    <a:lumMod val="65000"/>
                  </a:schemeClr>
                </a:solidFill>
              </a:rPr>
              <a:t>can</a:t>
            </a:r>
            <a:r>
              <a:rPr lang="en-GB" dirty="0">
                <a:solidFill>
                  <a:schemeClr val="bg1">
                    <a:lumMod val="65000"/>
                  </a:schemeClr>
                </a:solidFill>
              </a:rPr>
              <a:t> try to – and I can deliberate about whether to try to, e.g. as follows: </a:t>
            </a:r>
            <a:r>
              <a:rPr lang="en-GB" i="1" dirty="0">
                <a:solidFill>
                  <a:schemeClr val="bg1">
                    <a:lumMod val="65000"/>
                  </a:schemeClr>
                </a:solidFill>
              </a:rPr>
              <a:t>I have an obligation to shoot, and I ought to fulfil my obligations by efforts of will (i.e. by </a:t>
            </a:r>
            <a:r>
              <a:rPr lang="en-GB" dirty="0">
                <a:solidFill>
                  <a:schemeClr val="bg1">
                    <a:lumMod val="65000"/>
                  </a:schemeClr>
                </a:solidFill>
              </a:rPr>
              <a:t>trying</a:t>
            </a:r>
            <a:r>
              <a:rPr lang="en-GB" i="1" dirty="0">
                <a:solidFill>
                  <a:schemeClr val="bg1">
                    <a:lumMod val="65000"/>
                  </a:schemeClr>
                </a:solidFill>
              </a:rPr>
              <a:t> to fulfil them), so </a:t>
            </a:r>
            <a:r>
              <a:rPr lang="en-GB" dirty="0">
                <a:solidFill>
                  <a:schemeClr val="bg1">
                    <a:lumMod val="65000"/>
                  </a:schemeClr>
                </a:solidFill>
              </a:rPr>
              <a:t>I shall shoot</a:t>
            </a:r>
            <a:r>
              <a:rPr lang="en-GB" i="1" dirty="0">
                <a:solidFill>
                  <a:schemeClr val="bg1">
                    <a:lumMod val="65000"/>
                  </a:schemeClr>
                </a:solidFill>
              </a:rPr>
              <a:t>. </a:t>
            </a:r>
          </a:p>
          <a:p>
            <a:pPr marL="0" indent="0">
              <a:lnSpc>
                <a:spcPct val="110000"/>
              </a:lnSpc>
              <a:buNone/>
            </a:pPr>
            <a:r>
              <a:rPr lang="en-GB" dirty="0"/>
              <a:t>Can I be correct in thinking that I have an obligation to shoot? </a:t>
            </a:r>
          </a:p>
          <a:p>
            <a:pPr marL="0" indent="0">
              <a:lnSpc>
                <a:spcPct val="110000"/>
              </a:lnSpc>
              <a:buNone/>
            </a:pPr>
            <a:r>
              <a:rPr lang="en-GB" dirty="0">
                <a:solidFill>
                  <a:schemeClr val="bg1"/>
                </a:solidFill>
              </a:rPr>
              <a:t>If (stronger than Logical) Violability holds, then </a:t>
            </a:r>
            <a:r>
              <a:rPr lang="en-GB" i="1" dirty="0">
                <a:solidFill>
                  <a:schemeClr val="bg1"/>
                </a:solidFill>
              </a:rPr>
              <a:t>no</a:t>
            </a:r>
            <a:r>
              <a:rPr lang="en-GB" dirty="0">
                <a:solidFill>
                  <a:schemeClr val="bg1"/>
                </a:solidFill>
              </a:rPr>
              <a:t>: my shooting is a fait accompli, not something my deliberation can make a difference to in terms of </a:t>
            </a:r>
            <a:r>
              <a:rPr lang="en-GB" i="1" dirty="0">
                <a:solidFill>
                  <a:schemeClr val="bg1"/>
                </a:solidFill>
              </a:rPr>
              <a:t>what I do</a:t>
            </a:r>
            <a:r>
              <a:rPr lang="en-GB" dirty="0">
                <a:solidFill>
                  <a:schemeClr val="bg1"/>
                </a:solidFill>
              </a:rPr>
              <a:t>, so it cannot be obligatory.</a:t>
            </a:r>
          </a:p>
          <a:p>
            <a:pPr marL="0" indent="0">
              <a:lnSpc>
                <a:spcPct val="110000"/>
              </a:lnSpc>
              <a:buNone/>
            </a:pPr>
            <a:r>
              <a:rPr lang="en-GB" dirty="0">
                <a:solidFill>
                  <a:schemeClr val="bg1"/>
                </a:solidFill>
              </a:rPr>
              <a:t>But very plausible, I </a:t>
            </a:r>
            <a:r>
              <a:rPr lang="en-GB" i="1" dirty="0">
                <a:solidFill>
                  <a:schemeClr val="bg1"/>
                </a:solidFill>
              </a:rPr>
              <a:t>can</a:t>
            </a:r>
            <a:r>
              <a:rPr lang="en-GB" dirty="0">
                <a:solidFill>
                  <a:schemeClr val="bg1"/>
                </a:solidFill>
              </a:rPr>
              <a:t> have an obligation to shoot.</a:t>
            </a:r>
          </a:p>
          <a:p>
            <a:pPr marL="0" indent="0">
              <a:lnSpc>
                <a:spcPct val="110000"/>
              </a:lnSpc>
              <a:buNone/>
            </a:pPr>
            <a:r>
              <a:rPr lang="en-GB" dirty="0">
                <a:solidFill>
                  <a:schemeClr val="bg1"/>
                </a:solidFill>
              </a:rPr>
              <a:t>Furthermore, my having such an obligation is consistent with even the Strong Action Guiding Requirement: though no difference will be made to </a:t>
            </a:r>
            <a:r>
              <a:rPr lang="en-GB" i="1" dirty="0">
                <a:solidFill>
                  <a:schemeClr val="bg1"/>
                </a:solidFill>
              </a:rPr>
              <a:t>what I do</a:t>
            </a:r>
            <a:r>
              <a:rPr lang="en-GB" dirty="0">
                <a:solidFill>
                  <a:schemeClr val="bg1"/>
                </a:solidFill>
              </a:rPr>
              <a:t> (shoot), my deliberation which adduces that obligation guides my shooting – by playing a role in my rationally </a:t>
            </a:r>
            <a:r>
              <a:rPr lang="en-GB" i="1" dirty="0">
                <a:solidFill>
                  <a:schemeClr val="bg1"/>
                </a:solidFill>
              </a:rPr>
              <a:t>deciding</a:t>
            </a:r>
            <a:r>
              <a:rPr lang="en-GB" dirty="0">
                <a:solidFill>
                  <a:schemeClr val="bg1"/>
                </a:solidFill>
              </a:rPr>
              <a:t> to shoot, by trying to. </a:t>
            </a:r>
          </a:p>
        </p:txBody>
      </p:sp>
    </p:spTree>
    <p:extLst>
      <p:ext uri="{BB962C8B-B14F-4D97-AF65-F5344CB8AC3E}">
        <p14:creationId xmlns:p14="http://schemas.microsoft.com/office/powerpoint/2010/main" val="98099923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9"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sp>
        <p:nvSpPr>
          <p:cNvPr id="33"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71515E7-B436-45B6-86E9-1F52561C94CA}"/>
              </a:ext>
            </a:extLst>
          </p:cNvPr>
          <p:cNvSpPr>
            <a:spLocks noGrp="1"/>
          </p:cNvSpPr>
          <p:nvPr>
            <p:ph type="title"/>
          </p:nvPr>
        </p:nvSpPr>
        <p:spPr>
          <a:xfrm>
            <a:off x="645459" y="960120"/>
            <a:ext cx="3865695" cy="4171278"/>
          </a:xfrm>
        </p:spPr>
        <p:txBody>
          <a:bodyPr>
            <a:normAutofit/>
          </a:bodyPr>
          <a:lstStyle/>
          <a:p>
            <a:pPr algn="r"/>
            <a:r>
              <a:rPr lang="en-GB" sz="4400" dirty="0">
                <a:solidFill>
                  <a:schemeClr val="tx1"/>
                </a:solidFill>
              </a:rPr>
              <a:t>Deliberating about a </a:t>
            </a:r>
            <a:r>
              <a:rPr lang="en-GB" sz="4400" i="1" dirty="0">
                <a:solidFill>
                  <a:schemeClr val="tx1"/>
                </a:solidFill>
              </a:rPr>
              <a:t>fait accompli </a:t>
            </a:r>
            <a:endParaRPr lang="en-GB" sz="4400" dirty="0">
              <a:solidFill>
                <a:schemeClr val="tx1"/>
              </a:solidFill>
            </a:endParaRP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03E2AF27-70A1-48BF-A6A3-63DACD228A02}"/>
              </a:ext>
            </a:extLst>
          </p:cNvPr>
          <p:cNvSpPr>
            <a:spLocks noGrp="1"/>
          </p:cNvSpPr>
          <p:nvPr>
            <p:ph idx="1"/>
          </p:nvPr>
        </p:nvSpPr>
        <p:spPr>
          <a:xfrm>
            <a:off x="4983163" y="376237"/>
            <a:ext cx="6927849" cy="5313364"/>
          </a:xfrm>
        </p:spPr>
        <p:txBody>
          <a:bodyPr>
            <a:normAutofit lnSpcReduction="10000"/>
          </a:bodyPr>
          <a:lstStyle/>
          <a:p>
            <a:pPr marL="0" indent="0">
              <a:lnSpc>
                <a:spcPct val="110000"/>
              </a:lnSpc>
              <a:buNone/>
            </a:pPr>
            <a:r>
              <a:rPr lang="en-GB" dirty="0">
                <a:solidFill>
                  <a:schemeClr val="bg1">
                    <a:lumMod val="65000"/>
                  </a:schemeClr>
                </a:solidFill>
              </a:rPr>
              <a:t>Suppose I am Frankfurt’s shooter: I am bound to shoot, either by trying to or by the operation of the chip in my brain.</a:t>
            </a:r>
          </a:p>
          <a:p>
            <a:pPr marL="0" indent="0">
              <a:lnSpc>
                <a:spcPct val="110000"/>
              </a:lnSpc>
              <a:buNone/>
            </a:pPr>
            <a:r>
              <a:rPr lang="en-GB" dirty="0">
                <a:solidFill>
                  <a:schemeClr val="bg1">
                    <a:lumMod val="65000"/>
                  </a:schemeClr>
                </a:solidFill>
              </a:rPr>
              <a:t>I </a:t>
            </a:r>
            <a:r>
              <a:rPr lang="en-GB" i="1" dirty="0">
                <a:solidFill>
                  <a:schemeClr val="bg1">
                    <a:lumMod val="65000"/>
                  </a:schemeClr>
                </a:solidFill>
              </a:rPr>
              <a:t>can</a:t>
            </a:r>
            <a:r>
              <a:rPr lang="en-GB" dirty="0">
                <a:solidFill>
                  <a:schemeClr val="bg1">
                    <a:lumMod val="65000"/>
                  </a:schemeClr>
                </a:solidFill>
              </a:rPr>
              <a:t> try to – and I can deliberate about whether to try to, e.g. as follows: </a:t>
            </a:r>
            <a:r>
              <a:rPr lang="en-GB" i="1" dirty="0">
                <a:solidFill>
                  <a:schemeClr val="bg1">
                    <a:lumMod val="65000"/>
                  </a:schemeClr>
                </a:solidFill>
              </a:rPr>
              <a:t>I have an obligation to shoot, and I ought to fulfil my obligations by efforts of will (i.e. by </a:t>
            </a:r>
            <a:r>
              <a:rPr lang="en-GB" dirty="0">
                <a:solidFill>
                  <a:schemeClr val="bg1">
                    <a:lumMod val="65000"/>
                  </a:schemeClr>
                </a:solidFill>
              </a:rPr>
              <a:t>trying</a:t>
            </a:r>
            <a:r>
              <a:rPr lang="en-GB" i="1" dirty="0">
                <a:solidFill>
                  <a:schemeClr val="bg1">
                    <a:lumMod val="65000"/>
                  </a:schemeClr>
                </a:solidFill>
              </a:rPr>
              <a:t> to fulfil them), so </a:t>
            </a:r>
            <a:r>
              <a:rPr lang="en-GB" dirty="0">
                <a:solidFill>
                  <a:schemeClr val="bg1">
                    <a:lumMod val="65000"/>
                  </a:schemeClr>
                </a:solidFill>
              </a:rPr>
              <a:t>I shall shoot</a:t>
            </a:r>
            <a:r>
              <a:rPr lang="en-GB" i="1" dirty="0">
                <a:solidFill>
                  <a:schemeClr val="bg1">
                    <a:lumMod val="65000"/>
                  </a:schemeClr>
                </a:solidFill>
              </a:rPr>
              <a:t>. </a:t>
            </a:r>
          </a:p>
          <a:p>
            <a:pPr marL="0" indent="0">
              <a:lnSpc>
                <a:spcPct val="110000"/>
              </a:lnSpc>
              <a:buNone/>
            </a:pPr>
            <a:r>
              <a:rPr lang="en-GB" dirty="0">
                <a:solidFill>
                  <a:schemeClr val="bg1">
                    <a:lumMod val="65000"/>
                  </a:schemeClr>
                </a:solidFill>
              </a:rPr>
              <a:t>Can I be correct in thinking that I have an obligation to shoot? </a:t>
            </a:r>
          </a:p>
          <a:p>
            <a:pPr marL="0" indent="0">
              <a:lnSpc>
                <a:spcPct val="110000"/>
              </a:lnSpc>
              <a:buNone/>
            </a:pPr>
            <a:r>
              <a:rPr lang="en-GB" dirty="0"/>
              <a:t>If (stronger than Logical) Violability holds, then </a:t>
            </a:r>
            <a:r>
              <a:rPr lang="en-GB" i="1" dirty="0"/>
              <a:t>no</a:t>
            </a:r>
            <a:r>
              <a:rPr lang="en-GB" dirty="0"/>
              <a:t>: my shooting is a fait accompli, not something my deliberation can make a difference to in terms of </a:t>
            </a:r>
            <a:r>
              <a:rPr lang="en-GB" i="1" dirty="0"/>
              <a:t>what I do</a:t>
            </a:r>
            <a:r>
              <a:rPr lang="en-GB" dirty="0"/>
              <a:t>, so it cannot be obligatory.</a:t>
            </a:r>
          </a:p>
          <a:p>
            <a:pPr marL="0" indent="0">
              <a:lnSpc>
                <a:spcPct val="110000"/>
              </a:lnSpc>
              <a:buNone/>
            </a:pPr>
            <a:r>
              <a:rPr lang="en-GB" dirty="0">
                <a:solidFill>
                  <a:schemeClr val="bg1"/>
                </a:solidFill>
              </a:rPr>
              <a:t>But very plausible, I </a:t>
            </a:r>
            <a:r>
              <a:rPr lang="en-GB" i="1" dirty="0">
                <a:solidFill>
                  <a:schemeClr val="bg1"/>
                </a:solidFill>
              </a:rPr>
              <a:t>can</a:t>
            </a:r>
            <a:r>
              <a:rPr lang="en-GB" dirty="0">
                <a:solidFill>
                  <a:schemeClr val="bg1"/>
                </a:solidFill>
              </a:rPr>
              <a:t> have an obligation to shoot.</a:t>
            </a:r>
          </a:p>
          <a:p>
            <a:pPr marL="0" indent="0">
              <a:lnSpc>
                <a:spcPct val="110000"/>
              </a:lnSpc>
              <a:buNone/>
            </a:pPr>
            <a:r>
              <a:rPr lang="en-GB" dirty="0">
                <a:solidFill>
                  <a:schemeClr val="bg1"/>
                </a:solidFill>
              </a:rPr>
              <a:t>Furthermore, my having such an obligation is consistent with even the Strong Action Guiding Requirement: though no difference will be made to </a:t>
            </a:r>
            <a:r>
              <a:rPr lang="en-GB" i="1" dirty="0">
                <a:solidFill>
                  <a:schemeClr val="bg1"/>
                </a:solidFill>
              </a:rPr>
              <a:t>what I do</a:t>
            </a:r>
            <a:r>
              <a:rPr lang="en-GB" dirty="0">
                <a:solidFill>
                  <a:schemeClr val="bg1"/>
                </a:solidFill>
              </a:rPr>
              <a:t> (shoot), my deliberation which adduces that obligation guides my shooting – by playing a role in my rationally </a:t>
            </a:r>
            <a:r>
              <a:rPr lang="en-GB" i="1" dirty="0">
                <a:solidFill>
                  <a:schemeClr val="bg1"/>
                </a:solidFill>
              </a:rPr>
              <a:t>deciding</a:t>
            </a:r>
            <a:r>
              <a:rPr lang="en-GB" dirty="0">
                <a:solidFill>
                  <a:schemeClr val="bg1"/>
                </a:solidFill>
              </a:rPr>
              <a:t> to shoot, by trying to. </a:t>
            </a:r>
          </a:p>
        </p:txBody>
      </p:sp>
    </p:spTree>
    <p:extLst>
      <p:ext uri="{BB962C8B-B14F-4D97-AF65-F5344CB8AC3E}">
        <p14:creationId xmlns:p14="http://schemas.microsoft.com/office/powerpoint/2010/main" val="254782339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9"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sp>
        <p:nvSpPr>
          <p:cNvPr id="33"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71515E7-B436-45B6-86E9-1F52561C94CA}"/>
              </a:ext>
            </a:extLst>
          </p:cNvPr>
          <p:cNvSpPr>
            <a:spLocks noGrp="1"/>
          </p:cNvSpPr>
          <p:nvPr>
            <p:ph type="title"/>
          </p:nvPr>
        </p:nvSpPr>
        <p:spPr>
          <a:xfrm>
            <a:off x="645459" y="960120"/>
            <a:ext cx="3865695" cy="4171278"/>
          </a:xfrm>
        </p:spPr>
        <p:txBody>
          <a:bodyPr>
            <a:normAutofit/>
          </a:bodyPr>
          <a:lstStyle/>
          <a:p>
            <a:pPr algn="r"/>
            <a:r>
              <a:rPr lang="en-GB" sz="4400" dirty="0">
                <a:solidFill>
                  <a:schemeClr val="tx1"/>
                </a:solidFill>
              </a:rPr>
              <a:t>Deliberating about a </a:t>
            </a:r>
            <a:r>
              <a:rPr lang="en-GB" sz="4400" i="1" dirty="0">
                <a:solidFill>
                  <a:schemeClr val="tx1"/>
                </a:solidFill>
              </a:rPr>
              <a:t>fait accompli </a:t>
            </a:r>
            <a:endParaRPr lang="en-GB" sz="4400" dirty="0">
              <a:solidFill>
                <a:schemeClr val="tx1"/>
              </a:solidFill>
            </a:endParaRP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03E2AF27-70A1-48BF-A6A3-63DACD228A02}"/>
              </a:ext>
            </a:extLst>
          </p:cNvPr>
          <p:cNvSpPr>
            <a:spLocks noGrp="1"/>
          </p:cNvSpPr>
          <p:nvPr>
            <p:ph idx="1"/>
          </p:nvPr>
        </p:nvSpPr>
        <p:spPr>
          <a:xfrm>
            <a:off x="4983163" y="376237"/>
            <a:ext cx="6927849" cy="5313364"/>
          </a:xfrm>
        </p:spPr>
        <p:txBody>
          <a:bodyPr>
            <a:normAutofit lnSpcReduction="10000"/>
          </a:bodyPr>
          <a:lstStyle/>
          <a:p>
            <a:pPr marL="0" indent="0">
              <a:lnSpc>
                <a:spcPct val="110000"/>
              </a:lnSpc>
              <a:buNone/>
            </a:pPr>
            <a:r>
              <a:rPr lang="en-GB" dirty="0">
                <a:solidFill>
                  <a:schemeClr val="bg1">
                    <a:lumMod val="65000"/>
                  </a:schemeClr>
                </a:solidFill>
              </a:rPr>
              <a:t>Suppose I am Frankfurt’s shooter: I am bound to shoot, either by trying to or by the operation of the chip in my brain.</a:t>
            </a:r>
          </a:p>
          <a:p>
            <a:pPr marL="0" indent="0">
              <a:lnSpc>
                <a:spcPct val="110000"/>
              </a:lnSpc>
              <a:buNone/>
            </a:pPr>
            <a:r>
              <a:rPr lang="en-GB" dirty="0">
                <a:solidFill>
                  <a:schemeClr val="bg1">
                    <a:lumMod val="65000"/>
                  </a:schemeClr>
                </a:solidFill>
              </a:rPr>
              <a:t>I </a:t>
            </a:r>
            <a:r>
              <a:rPr lang="en-GB" i="1" dirty="0">
                <a:solidFill>
                  <a:schemeClr val="bg1">
                    <a:lumMod val="65000"/>
                  </a:schemeClr>
                </a:solidFill>
              </a:rPr>
              <a:t>can</a:t>
            </a:r>
            <a:r>
              <a:rPr lang="en-GB" dirty="0">
                <a:solidFill>
                  <a:schemeClr val="bg1">
                    <a:lumMod val="65000"/>
                  </a:schemeClr>
                </a:solidFill>
              </a:rPr>
              <a:t> try to – and I can deliberate about whether to try to, e.g. as follows: </a:t>
            </a:r>
            <a:r>
              <a:rPr lang="en-GB" i="1" dirty="0">
                <a:solidFill>
                  <a:schemeClr val="bg1">
                    <a:lumMod val="65000"/>
                  </a:schemeClr>
                </a:solidFill>
              </a:rPr>
              <a:t>I have an obligation to shoot, and I ought to fulfil my obligations by efforts of will (i.e. by </a:t>
            </a:r>
            <a:r>
              <a:rPr lang="en-GB" dirty="0">
                <a:solidFill>
                  <a:schemeClr val="bg1">
                    <a:lumMod val="65000"/>
                  </a:schemeClr>
                </a:solidFill>
              </a:rPr>
              <a:t>trying</a:t>
            </a:r>
            <a:r>
              <a:rPr lang="en-GB" i="1" dirty="0">
                <a:solidFill>
                  <a:schemeClr val="bg1">
                    <a:lumMod val="65000"/>
                  </a:schemeClr>
                </a:solidFill>
              </a:rPr>
              <a:t> to fulfil them), so </a:t>
            </a:r>
            <a:r>
              <a:rPr lang="en-GB" dirty="0">
                <a:solidFill>
                  <a:schemeClr val="bg1">
                    <a:lumMod val="65000"/>
                  </a:schemeClr>
                </a:solidFill>
              </a:rPr>
              <a:t>I shall shoot</a:t>
            </a:r>
            <a:r>
              <a:rPr lang="en-GB" i="1" dirty="0">
                <a:solidFill>
                  <a:schemeClr val="bg1">
                    <a:lumMod val="65000"/>
                  </a:schemeClr>
                </a:solidFill>
              </a:rPr>
              <a:t>. </a:t>
            </a:r>
          </a:p>
          <a:p>
            <a:pPr marL="0" indent="0">
              <a:lnSpc>
                <a:spcPct val="110000"/>
              </a:lnSpc>
              <a:buNone/>
            </a:pPr>
            <a:r>
              <a:rPr lang="en-GB" dirty="0">
                <a:solidFill>
                  <a:schemeClr val="bg1">
                    <a:lumMod val="65000"/>
                  </a:schemeClr>
                </a:solidFill>
              </a:rPr>
              <a:t>Can I be correct in thinking that I have an obligation to shoot? </a:t>
            </a:r>
          </a:p>
          <a:p>
            <a:pPr marL="0" indent="0">
              <a:lnSpc>
                <a:spcPct val="110000"/>
              </a:lnSpc>
              <a:buNone/>
            </a:pPr>
            <a:r>
              <a:rPr lang="en-GB" dirty="0">
                <a:solidFill>
                  <a:schemeClr val="bg1">
                    <a:lumMod val="65000"/>
                  </a:schemeClr>
                </a:solidFill>
              </a:rPr>
              <a:t>If (stronger than Logical) Violability holds, then </a:t>
            </a:r>
            <a:r>
              <a:rPr lang="en-GB" i="1" dirty="0">
                <a:solidFill>
                  <a:schemeClr val="bg1">
                    <a:lumMod val="65000"/>
                  </a:schemeClr>
                </a:solidFill>
              </a:rPr>
              <a:t>no</a:t>
            </a:r>
            <a:r>
              <a:rPr lang="en-GB" dirty="0">
                <a:solidFill>
                  <a:schemeClr val="bg1">
                    <a:lumMod val="65000"/>
                  </a:schemeClr>
                </a:solidFill>
              </a:rPr>
              <a:t>: my shooting is a fait accompli, not something my deliberation can make a difference to in terms of </a:t>
            </a:r>
            <a:r>
              <a:rPr lang="en-GB" i="1" dirty="0">
                <a:solidFill>
                  <a:schemeClr val="bg1">
                    <a:lumMod val="65000"/>
                  </a:schemeClr>
                </a:solidFill>
              </a:rPr>
              <a:t>what I do</a:t>
            </a:r>
            <a:r>
              <a:rPr lang="en-GB" dirty="0">
                <a:solidFill>
                  <a:schemeClr val="bg1">
                    <a:lumMod val="65000"/>
                  </a:schemeClr>
                </a:solidFill>
              </a:rPr>
              <a:t>, so it cannot be obligatory.</a:t>
            </a:r>
          </a:p>
          <a:p>
            <a:pPr marL="0" indent="0">
              <a:lnSpc>
                <a:spcPct val="110000"/>
              </a:lnSpc>
              <a:buNone/>
            </a:pPr>
            <a:r>
              <a:rPr lang="en-GB" dirty="0"/>
              <a:t>But very plausible, I </a:t>
            </a:r>
            <a:r>
              <a:rPr lang="en-GB" i="1" dirty="0"/>
              <a:t>can</a:t>
            </a:r>
            <a:r>
              <a:rPr lang="en-GB" dirty="0"/>
              <a:t> have an obligation to shoot.</a:t>
            </a:r>
          </a:p>
          <a:p>
            <a:pPr marL="0" indent="0">
              <a:lnSpc>
                <a:spcPct val="110000"/>
              </a:lnSpc>
              <a:buNone/>
            </a:pPr>
            <a:r>
              <a:rPr lang="en-GB" dirty="0">
                <a:solidFill>
                  <a:schemeClr val="bg1"/>
                </a:solidFill>
              </a:rPr>
              <a:t>Furthermore, my having such an obligation is consistent with even the Strong Action Guiding Requirement: though no difference will be made to </a:t>
            </a:r>
            <a:r>
              <a:rPr lang="en-GB" i="1" dirty="0">
                <a:solidFill>
                  <a:schemeClr val="bg1"/>
                </a:solidFill>
              </a:rPr>
              <a:t>what I do</a:t>
            </a:r>
            <a:r>
              <a:rPr lang="en-GB" dirty="0">
                <a:solidFill>
                  <a:schemeClr val="bg1"/>
                </a:solidFill>
              </a:rPr>
              <a:t> (shoot), my deliberation which adduces that obligation guides my shooting – by playing a role in my rationally </a:t>
            </a:r>
            <a:r>
              <a:rPr lang="en-GB" i="1" dirty="0">
                <a:solidFill>
                  <a:schemeClr val="bg1"/>
                </a:solidFill>
              </a:rPr>
              <a:t>deciding</a:t>
            </a:r>
            <a:r>
              <a:rPr lang="en-GB" dirty="0">
                <a:solidFill>
                  <a:schemeClr val="bg1"/>
                </a:solidFill>
              </a:rPr>
              <a:t> to shoot, by trying to. </a:t>
            </a:r>
          </a:p>
        </p:txBody>
      </p:sp>
    </p:spTree>
    <p:extLst>
      <p:ext uri="{BB962C8B-B14F-4D97-AF65-F5344CB8AC3E}">
        <p14:creationId xmlns:p14="http://schemas.microsoft.com/office/powerpoint/2010/main" val="360206265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9"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sp>
        <p:nvSpPr>
          <p:cNvPr id="33"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71515E7-B436-45B6-86E9-1F52561C94CA}"/>
              </a:ext>
            </a:extLst>
          </p:cNvPr>
          <p:cNvSpPr>
            <a:spLocks noGrp="1"/>
          </p:cNvSpPr>
          <p:nvPr>
            <p:ph type="title"/>
          </p:nvPr>
        </p:nvSpPr>
        <p:spPr>
          <a:xfrm>
            <a:off x="645459" y="960120"/>
            <a:ext cx="3865695" cy="4171278"/>
          </a:xfrm>
        </p:spPr>
        <p:txBody>
          <a:bodyPr>
            <a:normAutofit/>
          </a:bodyPr>
          <a:lstStyle/>
          <a:p>
            <a:pPr algn="r"/>
            <a:r>
              <a:rPr lang="en-GB" sz="4400" dirty="0">
                <a:solidFill>
                  <a:schemeClr val="tx1"/>
                </a:solidFill>
              </a:rPr>
              <a:t>Deliberating about a </a:t>
            </a:r>
            <a:r>
              <a:rPr lang="en-GB" sz="4400" i="1" dirty="0">
                <a:solidFill>
                  <a:schemeClr val="tx1"/>
                </a:solidFill>
              </a:rPr>
              <a:t>fait accompli </a:t>
            </a:r>
            <a:endParaRPr lang="en-GB" sz="4400" dirty="0">
              <a:solidFill>
                <a:schemeClr val="tx1"/>
              </a:solidFill>
            </a:endParaRP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03E2AF27-70A1-48BF-A6A3-63DACD228A02}"/>
              </a:ext>
            </a:extLst>
          </p:cNvPr>
          <p:cNvSpPr>
            <a:spLocks noGrp="1"/>
          </p:cNvSpPr>
          <p:nvPr>
            <p:ph idx="1"/>
          </p:nvPr>
        </p:nvSpPr>
        <p:spPr>
          <a:xfrm>
            <a:off x="4983163" y="376237"/>
            <a:ext cx="6927849" cy="5313364"/>
          </a:xfrm>
        </p:spPr>
        <p:txBody>
          <a:bodyPr>
            <a:normAutofit lnSpcReduction="10000"/>
          </a:bodyPr>
          <a:lstStyle/>
          <a:p>
            <a:pPr marL="0" indent="0">
              <a:lnSpc>
                <a:spcPct val="110000"/>
              </a:lnSpc>
              <a:buNone/>
            </a:pPr>
            <a:r>
              <a:rPr lang="en-GB" dirty="0">
                <a:solidFill>
                  <a:schemeClr val="bg1">
                    <a:lumMod val="65000"/>
                  </a:schemeClr>
                </a:solidFill>
              </a:rPr>
              <a:t>Suppose I am Frankfurt’s shooter: I am bound to shoot, either by trying to or by the operation of the chip in my brain.</a:t>
            </a:r>
          </a:p>
          <a:p>
            <a:pPr marL="0" indent="0">
              <a:lnSpc>
                <a:spcPct val="110000"/>
              </a:lnSpc>
              <a:buNone/>
            </a:pPr>
            <a:r>
              <a:rPr lang="en-GB" dirty="0">
                <a:solidFill>
                  <a:schemeClr val="bg1">
                    <a:lumMod val="65000"/>
                  </a:schemeClr>
                </a:solidFill>
              </a:rPr>
              <a:t>I </a:t>
            </a:r>
            <a:r>
              <a:rPr lang="en-GB" i="1" dirty="0">
                <a:solidFill>
                  <a:schemeClr val="bg1">
                    <a:lumMod val="65000"/>
                  </a:schemeClr>
                </a:solidFill>
              </a:rPr>
              <a:t>can</a:t>
            </a:r>
            <a:r>
              <a:rPr lang="en-GB" dirty="0">
                <a:solidFill>
                  <a:schemeClr val="bg1">
                    <a:lumMod val="65000"/>
                  </a:schemeClr>
                </a:solidFill>
              </a:rPr>
              <a:t> try to – and I can deliberate about whether to try to, e.g. as follows: </a:t>
            </a:r>
            <a:r>
              <a:rPr lang="en-GB" i="1" dirty="0">
                <a:solidFill>
                  <a:schemeClr val="bg1">
                    <a:lumMod val="65000"/>
                  </a:schemeClr>
                </a:solidFill>
              </a:rPr>
              <a:t>I have an obligation to shoot, and I ought to fulfil my obligations by efforts of will (i.e. by </a:t>
            </a:r>
            <a:r>
              <a:rPr lang="en-GB" dirty="0">
                <a:solidFill>
                  <a:schemeClr val="bg1">
                    <a:lumMod val="65000"/>
                  </a:schemeClr>
                </a:solidFill>
              </a:rPr>
              <a:t>trying</a:t>
            </a:r>
            <a:r>
              <a:rPr lang="en-GB" i="1" dirty="0">
                <a:solidFill>
                  <a:schemeClr val="bg1">
                    <a:lumMod val="65000"/>
                  </a:schemeClr>
                </a:solidFill>
              </a:rPr>
              <a:t> to fulfil them), so </a:t>
            </a:r>
            <a:r>
              <a:rPr lang="en-GB" dirty="0">
                <a:solidFill>
                  <a:schemeClr val="bg1">
                    <a:lumMod val="65000"/>
                  </a:schemeClr>
                </a:solidFill>
              </a:rPr>
              <a:t>I shall shoot</a:t>
            </a:r>
            <a:r>
              <a:rPr lang="en-GB" i="1" dirty="0">
                <a:solidFill>
                  <a:schemeClr val="bg1">
                    <a:lumMod val="65000"/>
                  </a:schemeClr>
                </a:solidFill>
              </a:rPr>
              <a:t>. </a:t>
            </a:r>
          </a:p>
          <a:p>
            <a:pPr marL="0" indent="0">
              <a:lnSpc>
                <a:spcPct val="110000"/>
              </a:lnSpc>
              <a:buNone/>
            </a:pPr>
            <a:r>
              <a:rPr lang="en-GB" dirty="0">
                <a:solidFill>
                  <a:schemeClr val="bg1">
                    <a:lumMod val="65000"/>
                  </a:schemeClr>
                </a:solidFill>
              </a:rPr>
              <a:t>Can I be correct in thinking that I have an obligation to shoot? </a:t>
            </a:r>
          </a:p>
          <a:p>
            <a:pPr marL="0" indent="0">
              <a:lnSpc>
                <a:spcPct val="110000"/>
              </a:lnSpc>
              <a:buNone/>
            </a:pPr>
            <a:r>
              <a:rPr lang="en-GB" dirty="0">
                <a:solidFill>
                  <a:schemeClr val="bg1">
                    <a:lumMod val="65000"/>
                  </a:schemeClr>
                </a:solidFill>
              </a:rPr>
              <a:t>If (stronger than Logical) Violability holds, then </a:t>
            </a:r>
            <a:r>
              <a:rPr lang="en-GB" i="1" dirty="0">
                <a:solidFill>
                  <a:schemeClr val="bg1">
                    <a:lumMod val="65000"/>
                  </a:schemeClr>
                </a:solidFill>
              </a:rPr>
              <a:t>no</a:t>
            </a:r>
            <a:r>
              <a:rPr lang="en-GB" dirty="0">
                <a:solidFill>
                  <a:schemeClr val="bg1">
                    <a:lumMod val="65000"/>
                  </a:schemeClr>
                </a:solidFill>
              </a:rPr>
              <a:t>: my shooting is a fait accompli, not something my deliberation can make a difference to in terms of </a:t>
            </a:r>
            <a:r>
              <a:rPr lang="en-GB" i="1" dirty="0">
                <a:solidFill>
                  <a:schemeClr val="bg1">
                    <a:lumMod val="65000"/>
                  </a:schemeClr>
                </a:solidFill>
              </a:rPr>
              <a:t>what I do</a:t>
            </a:r>
            <a:r>
              <a:rPr lang="en-GB" dirty="0">
                <a:solidFill>
                  <a:schemeClr val="bg1">
                    <a:lumMod val="65000"/>
                  </a:schemeClr>
                </a:solidFill>
              </a:rPr>
              <a:t>, so it cannot be obligatory.</a:t>
            </a:r>
          </a:p>
          <a:p>
            <a:pPr marL="0" indent="0">
              <a:lnSpc>
                <a:spcPct val="110000"/>
              </a:lnSpc>
              <a:buNone/>
            </a:pPr>
            <a:r>
              <a:rPr lang="en-GB" dirty="0">
                <a:solidFill>
                  <a:schemeClr val="bg1">
                    <a:lumMod val="65000"/>
                  </a:schemeClr>
                </a:solidFill>
              </a:rPr>
              <a:t>But very plausible, I </a:t>
            </a:r>
            <a:r>
              <a:rPr lang="en-GB" i="1" dirty="0">
                <a:solidFill>
                  <a:schemeClr val="bg1">
                    <a:lumMod val="65000"/>
                  </a:schemeClr>
                </a:solidFill>
              </a:rPr>
              <a:t>can</a:t>
            </a:r>
            <a:r>
              <a:rPr lang="en-GB" dirty="0">
                <a:solidFill>
                  <a:schemeClr val="bg1">
                    <a:lumMod val="65000"/>
                  </a:schemeClr>
                </a:solidFill>
              </a:rPr>
              <a:t> have an obligation to shoot.</a:t>
            </a:r>
          </a:p>
          <a:p>
            <a:pPr marL="0" indent="0">
              <a:lnSpc>
                <a:spcPct val="110000"/>
              </a:lnSpc>
              <a:buNone/>
            </a:pPr>
            <a:r>
              <a:rPr lang="en-GB" dirty="0"/>
              <a:t>Furthermore, my having such an obligation is consistent with even the Strong Action Guiding Requirement: though no difference will be made to </a:t>
            </a:r>
            <a:r>
              <a:rPr lang="en-GB" i="1" dirty="0"/>
              <a:t>what I do</a:t>
            </a:r>
            <a:r>
              <a:rPr lang="en-GB" dirty="0"/>
              <a:t> (shoot), my deliberation which adduces that obligation guides my shooting – by playing a role in my rationally </a:t>
            </a:r>
            <a:r>
              <a:rPr lang="en-GB" i="1" dirty="0"/>
              <a:t>deciding</a:t>
            </a:r>
            <a:r>
              <a:rPr lang="en-GB" dirty="0"/>
              <a:t> to shoot, by trying to. </a:t>
            </a:r>
          </a:p>
        </p:txBody>
      </p:sp>
    </p:spTree>
    <p:extLst>
      <p:ext uri="{BB962C8B-B14F-4D97-AF65-F5344CB8AC3E}">
        <p14:creationId xmlns:p14="http://schemas.microsoft.com/office/powerpoint/2010/main" val="347152295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9"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sp>
        <p:nvSpPr>
          <p:cNvPr id="33"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A99ADD5-25B7-4197-B849-40EDD0BF959B}"/>
              </a:ext>
            </a:extLst>
          </p:cNvPr>
          <p:cNvSpPr>
            <a:spLocks noGrp="1"/>
          </p:cNvSpPr>
          <p:nvPr>
            <p:ph type="title"/>
          </p:nvPr>
        </p:nvSpPr>
        <p:spPr>
          <a:xfrm>
            <a:off x="645459" y="960120"/>
            <a:ext cx="3865695" cy="4171278"/>
          </a:xfrm>
        </p:spPr>
        <p:txBody>
          <a:bodyPr>
            <a:normAutofit/>
          </a:bodyPr>
          <a:lstStyle/>
          <a:p>
            <a:pPr algn="r"/>
            <a:r>
              <a:rPr lang="en-GB" sz="4400" dirty="0">
                <a:solidFill>
                  <a:schemeClr val="tx1"/>
                </a:solidFill>
              </a:rPr>
              <a:t>Violability, Ought Implies Can, and action guiding</a:t>
            </a: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361F823E-145A-48CE-AEC4-F512B8E41DF8}"/>
              </a:ext>
            </a:extLst>
          </p:cNvPr>
          <p:cNvSpPr>
            <a:spLocks noGrp="1"/>
          </p:cNvSpPr>
          <p:nvPr>
            <p:ph idx="1"/>
          </p:nvPr>
        </p:nvSpPr>
        <p:spPr>
          <a:xfrm>
            <a:off x="4983164" y="960120"/>
            <a:ext cx="5511800" cy="4171278"/>
          </a:xfrm>
        </p:spPr>
        <p:txBody>
          <a:bodyPr>
            <a:normAutofit fontScale="92500" lnSpcReduction="10000"/>
          </a:bodyPr>
          <a:lstStyle/>
          <a:p>
            <a:r>
              <a:rPr lang="en-GB" dirty="0"/>
              <a:t>Neither Violability </a:t>
            </a:r>
            <a:r>
              <a:rPr lang="en-GB" i="1" dirty="0"/>
              <a:t>nor</a:t>
            </a:r>
            <a:r>
              <a:rPr lang="en-GB" dirty="0"/>
              <a:t> Ought Implies Can are vindicated by thinking about what action guiding is or requires.</a:t>
            </a:r>
          </a:p>
          <a:p>
            <a:endParaRPr lang="en-GB" dirty="0"/>
          </a:p>
          <a:p>
            <a:r>
              <a:rPr lang="en-GB" dirty="0"/>
              <a:t>Both principles materially restrict the moral principles apt for acceptance; so, neither should be adopted without strong positive motivation – indeed, we should </a:t>
            </a:r>
            <a:r>
              <a:rPr lang="en-GB" i="1" dirty="0"/>
              <a:t>reject</a:t>
            </a:r>
            <a:r>
              <a:rPr lang="en-GB" dirty="0"/>
              <a:t> such restricting principles unless they are strongly motivated. </a:t>
            </a:r>
          </a:p>
          <a:p>
            <a:endParaRPr lang="en-GB" dirty="0"/>
          </a:p>
          <a:p>
            <a:r>
              <a:rPr lang="en-GB" dirty="0"/>
              <a:t>(Neither enjoys strong positive motivation, and both should be rejected.)</a:t>
            </a:r>
          </a:p>
        </p:txBody>
      </p:sp>
    </p:spTree>
    <p:extLst>
      <p:ext uri="{BB962C8B-B14F-4D97-AF65-F5344CB8AC3E}">
        <p14:creationId xmlns:p14="http://schemas.microsoft.com/office/powerpoint/2010/main" val="27846107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7"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9"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2"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7"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1"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4"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8"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52"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55"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57"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60"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61"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62"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63"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64"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65"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66"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67"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68"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69"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70"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sp>
        <p:nvSpPr>
          <p:cNvPr id="71" name="Rectangle 70">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318BD0D-73F0-4A06-945F-C51F0880B46C}"/>
              </a:ext>
            </a:extLst>
          </p:cNvPr>
          <p:cNvSpPr>
            <a:spLocks noGrp="1"/>
          </p:cNvSpPr>
          <p:nvPr>
            <p:ph type="title"/>
          </p:nvPr>
        </p:nvSpPr>
        <p:spPr>
          <a:xfrm>
            <a:off x="645459" y="960120"/>
            <a:ext cx="3865695" cy="4171278"/>
          </a:xfrm>
        </p:spPr>
        <p:txBody>
          <a:bodyPr>
            <a:normAutofit/>
          </a:bodyPr>
          <a:lstStyle/>
          <a:p>
            <a:pPr algn="r"/>
            <a:r>
              <a:rPr lang="en-GB" sz="4400">
                <a:solidFill>
                  <a:schemeClr val="tx1"/>
                </a:solidFill>
              </a:rPr>
              <a:t>Violability </a:t>
            </a:r>
          </a:p>
        </p:txBody>
      </p:sp>
      <p:cxnSp>
        <p:nvCxnSpPr>
          <p:cNvPr id="72" name="Straight Connector 71">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9C471E55-E7C0-453D-B536-7EB49328D8FF}"/>
              </a:ext>
            </a:extLst>
          </p:cNvPr>
          <p:cNvSpPr>
            <a:spLocks noGrp="1"/>
          </p:cNvSpPr>
          <p:nvPr>
            <p:ph idx="1"/>
          </p:nvPr>
        </p:nvSpPr>
        <p:spPr>
          <a:xfrm>
            <a:off x="4983164" y="960120"/>
            <a:ext cx="5511800" cy="4171278"/>
          </a:xfrm>
        </p:spPr>
        <p:txBody>
          <a:bodyPr>
            <a:normAutofit/>
          </a:bodyPr>
          <a:lstStyle/>
          <a:p>
            <a:pPr marL="0" indent="0">
              <a:buNone/>
            </a:pPr>
            <a:r>
              <a:rPr lang="en-GB" b="1" dirty="0"/>
              <a:t>Violability</a:t>
            </a:r>
            <a:endParaRPr lang="en-GB" dirty="0"/>
          </a:p>
          <a:p>
            <a:pPr marL="0" indent="0">
              <a:buNone/>
            </a:pPr>
            <a:r>
              <a:rPr lang="en-GB" dirty="0"/>
              <a:t>If </a:t>
            </a:r>
            <a:r>
              <a:rPr lang="en-GB" i="1" dirty="0"/>
              <a:t>A</a:t>
            </a:r>
            <a:r>
              <a:rPr lang="en-GB" dirty="0"/>
              <a:t>’s </a:t>
            </a:r>
            <a:r>
              <a:rPr lang="en-GB" i="1" dirty="0"/>
              <a:t>Φ</a:t>
            </a:r>
            <a:r>
              <a:rPr lang="en-GB" dirty="0"/>
              <a:t>-</a:t>
            </a:r>
            <a:r>
              <a:rPr lang="en-GB" dirty="0" err="1"/>
              <a:t>ing</a:t>
            </a:r>
            <a:r>
              <a:rPr lang="en-GB" dirty="0"/>
              <a:t> is necessary, then </a:t>
            </a:r>
            <a:r>
              <a:rPr lang="en-GB" i="1" dirty="0"/>
              <a:t>A </a:t>
            </a:r>
            <a:r>
              <a:rPr lang="en-GB" dirty="0"/>
              <a:t>is not under an obligation to </a:t>
            </a:r>
            <a:r>
              <a:rPr lang="en-GB" i="1" dirty="0"/>
              <a:t>Φ</a:t>
            </a:r>
            <a:endParaRPr lang="en-GB" dirty="0"/>
          </a:p>
          <a:p>
            <a:pPr marL="0" indent="0">
              <a:buNone/>
            </a:pPr>
            <a:endParaRPr lang="en-GB" b="1" dirty="0"/>
          </a:p>
          <a:p>
            <a:pPr marL="0" indent="0">
              <a:buNone/>
            </a:pPr>
            <a:r>
              <a:rPr lang="en-GB" b="1" dirty="0">
                <a:solidFill>
                  <a:schemeClr val="bg1"/>
                </a:solidFill>
              </a:rPr>
              <a:t>Logical Violability</a:t>
            </a:r>
            <a:endParaRPr lang="en-GB" dirty="0">
              <a:solidFill>
                <a:schemeClr val="bg1"/>
              </a:solidFill>
            </a:endParaRPr>
          </a:p>
          <a:p>
            <a:pPr marL="0" indent="0">
              <a:buNone/>
            </a:pPr>
            <a:r>
              <a:rPr lang="en-GB" dirty="0">
                <a:solidFill>
                  <a:schemeClr val="bg1"/>
                </a:solidFill>
              </a:rPr>
              <a:t>If </a:t>
            </a:r>
            <a:r>
              <a:rPr lang="en-GB" i="1" dirty="0">
                <a:solidFill>
                  <a:schemeClr val="bg1"/>
                </a:solidFill>
              </a:rPr>
              <a:t>A</a:t>
            </a:r>
            <a:r>
              <a:rPr lang="en-GB" dirty="0">
                <a:solidFill>
                  <a:schemeClr val="bg1"/>
                </a:solidFill>
              </a:rPr>
              <a:t>’s </a:t>
            </a:r>
            <a:r>
              <a:rPr lang="en-GB" i="1" dirty="0">
                <a:solidFill>
                  <a:schemeClr val="bg1"/>
                </a:solidFill>
              </a:rPr>
              <a:t>Φ</a:t>
            </a:r>
            <a:r>
              <a:rPr lang="en-GB" dirty="0">
                <a:solidFill>
                  <a:schemeClr val="bg1"/>
                </a:solidFill>
              </a:rPr>
              <a:t>-</a:t>
            </a:r>
            <a:r>
              <a:rPr lang="en-GB" dirty="0" err="1">
                <a:solidFill>
                  <a:schemeClr val="bg1"/>
                </a:solidFill>
              </a:rPr>
              <a:t>ing</a:t>
            </a:r>
            <a:r>
              <a:rPr lang="en-GB" dirty="0">
                <a:solidFill>
                  <a:schemeClr val="bg1"/>
                </a:solidFill>
              </a:rPr>
              <a:t> is logically necessary, then </a:t>
            </a:r>
            <a:r>
              <a:rPr lang="en-GB" i="1" dirty="0">
                <a:solidFill>
                  <a:schemeClr val="bg1"/>
                </a:solidFill>
              </a:rPr>
              <a:t>A </a:t>
            </a:r>
            <a:r>
              <a:rPr lang="en-GB" dirty="0">
                <a:solidFill>
                  <a:schemeClr val="bg1"/>
                </a:solidFill>
              </a:rPr>
              <a:t>is not under an obligation to </a:t>
            </a:r>
            <a:r>
              <a:rPr lang="en-GB" i="1" dirty="0">
                <a:solidFill>
                  <a:schemeClr val="bg1"/>
                </a:solidFill>
              </a:rPr>
              <a:t>Φ</a:t>
            </a:r>
            <a:r>
              <a:rPr lang="en-GB" dirty="0">
                <a:solidFill>
                  <a:schemeClr val="bg1"/>
                </a:solidFill>
              </a:rPr>
              <a:t>. </a:t>
            </a:r>
          </a:p>
          <a:p>
            <a:pPr marL="0" indent="0">
              <a:buNone/>
            </a:pPr>
            <a:endParaRPr lang="en-GB" b="1" dirty="0"/>
          </a:p>
        </p:txBody>
      </p:sp>
    </p:spTree>
    <p:extLst>
      <p:ext uri="{BB962C8B-B14F-4D97-AF65-F5344CB8AC3E}">
        <p14:creationId xmlns:p14="http://schemas.microsoft.com/office/powerpoint/2010/main" val="39675153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7"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9"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2"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7"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1"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4"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8"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52"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55"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57"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60"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61"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62"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63"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64"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65"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66"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67"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68"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69"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70"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sp>
        <p:nvSpPr>
          <p:cNvPr id="71" name="Rectangle 70">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318BD0D-73F0-4A06-945F-C51F0880B46C}"/>
              </a:ext>
            </a:extLst>
          </p:cNvPr>
          <p:cNvSpPr>
            <a:spLocks noGrp="1"/>
          </p:cNvSpPr>
          <p:nvPr>
            <p:ph type="title"/>
          </p:nvPr>
        </p:nvSpPr>
        <p:spPr>
          <a:xfrm>
            <a:off x="645459" y="960120"/>
            <a:ext cx="3865695" cy="4171278"/>
          </a:xfrm>
        </p:spPr>
        <p:txBody>
          <a:bodyPr>
            <a:normAutofit/>
          </a:bodyPr>
          <a:lstStyle/>
          <a:p>
            <a:pPr algn="r"/>
            <a:r>
              <a:rPr lang="en-GB" sz="4400">
                <a:solidFill>
                  <a:schemeClr val="tx1"/>
                </a:solidFill>
              </a:rPr>
              <a:t>Violability </a:t>
            </a:r>
          </a:p>
        </p:txBody>
      </p:sp>
      <p:cxnSp>
        <p:nvCxnSpPr>
          <p:cNvPr id="72" name="Straight Connector 71">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9C471E55-E7C0-453D-B536-7EB49328D8FF}"/>
              </a:ext>
            </a:extLst>
          </p:cNvPr>
          <p:cNvSpPr>
            <a:spLocks noGrp="1"/>
          </p:cNvSpPr>
          <p:nvPr>
            <p:ph idx="1"/>
          </p:nvPr>
        </p:nvSpPr>
        <p:spPr>
          <a:xfrm>
            <a:off x="4983164" y="960120"/>
            <a:ext cx="5511800" cy="4171278"/>
          </a:xfrm>
        </p:spPr>
        <p:txBody>
          <a:bodyPr>
            <a:normAutofit/>
          </a:bodyPr>
          <a:lstStyle/>
          <a:p>
            <a:pPr marL="0" indent="0">
              <a:buNone/>
            </a:pPr>
            <a:r>
              <a:rPr lang="en-GB" b="1" dirty="0"/>
              <a:t>Violability</a:t>
            </a:r>
            <a:endParaRPr lang="en-GB" dirty="0"/>
          </a:p>
          <a:p>
            <a:pPr marL="0" indent="0">
              <a:buNone/>
            </a:pPr>
            <a:r>
              <a:rPr lang="en-GB" dirty="0"/>
              <a:t>If </a:t>
            </a:r>
            <a:r>
              <a:rPr lang="en-GB" i="1" dirty="0"/>
              <a:t>A</a:t>
            </a:r>
            <a:r>
              <a:rPr lang="en-GB" dirty="0"/>
              <a:t>’s </a:t>
            </a:r>
            <a:r>
              <a:rPr lang="en-GB" i="1" dirty="0"/>
              <a:t>Φ</a:t>
            </a:r>
            <a:r>
              <a:rPr lang="en-GB" dirty="0"/>
              <a:t>-</a:t>
            </a:r>
            <a:r>
              <a:rPr lang="en-GB" dirty="0" err="1"/>
              <a:t>ing</a:t>
            </a:r>
            <a:r>
              <a:rPr lang="en-GB" dirty="0"/>
              <a:t> is necessary, then </a:t>
            </a:r>
            <a:r>
              <a:rPr lang="en-GB" i="1" dirty="0"/>
              <a:t>A </a:t>
            </a:r>
            <a:r>
              <a:rPr lang="en-GB" dirty="0"/>
              <a:t>is not under an obligation to </a:t>
            </a:r>
            <a:r>
              <a:rPr lang="en-GB" i="1" dirty="0"/>
              <a:t>Φ</a:t>
            </a:r>
            <a:endParaRPr lang="en-GB" dirty="0"/>
          </a:p>
          <a:p>
            <a:pPr marL="0" indent="0">
              <a:buNone/>
            </a:pPr>
            <a:endParaRPr lang="en-GB" b="1" dirty="0"/>
          </a:p>
          <a:p>
            <a:pPr marL="0" indent="0">
              <a:buNone/>
            </a:pPr>
            <a:r>
              <a:rPr lang="en-GB" b="1" dirty="0"/>
              <a:t>Logical Violability</a:t>
            </a:r>
            <a:endParaRPr lang="en-GB" dirty="0"/>
          </a:p>
          <a:p>
            <a:pPr marL="0" indent="0">
              <a:buNone/>
            </a:pPr>
            <a:r>
              <a:rPr lang="en-GB" dirty="0"/>
              <a:t>If </a:t>
            </a:r>
            <a:r>
              <a:rPr lang="en-GB" i="1" dirty="0"/>
              <a:t>A</a:t>
            </a:r>
            <a:r>
              <a:rPr lang="en-GB" dirty="0"/>
              <a:t>’s </a:t>
            </a:r>
            <a:r>
              <a:rPr lang="en-GB" i="1" dirty="0"/>
              <a:t>Φ</a:t>
            </a:r>
            <a:r>
              <a:rPr lang="en-GB" dirty="0"/>
              <a:t>-</a:t>
            </a:r>
            <a:r>
              <a:rPr lang="en-GB" dirty="0" err="1"/>
              <a:t>ing</a:t>
            </a:r>
            <a:r>
              <a:rPr lang="en-GB" dirty="0"/>
              <a:t> is logically necessary, then </a:t>
            </a:r>
            <a:r>
              <a:rPr lang="en-GB" i="1" dirty="0"/>
              <a:t>A </a:t>
            </a:r>
            <a:r>
              <a:rPr lang="en-GB" dirty="0"/>
              <a:t>is not under an obligation to </a:t>
            </a:r>
            <a:r>
              <a:rPr lang="en-GB" i="1" dirty="0"/>
              <a:t>Φ</a:t>
            </a:r>
            <a:endParaRPr lang="en-GB" dirty="0"/>
          </a:p>
          <a:p>
            <a:pPr marL="0" indent="0">
              <a:buNone/>
            </a:pPr>
            <a:endParaRPr lang="en-GB" b="1" dirty="0"/>
          </a:p>
        </p:txBody>
      </p:sp>
    </p:spTree>
    <p:extLst>
      <p:ext uri="{BB962C8B-B14F-4D97-AF65-F5344CB8AC3E}">
        <p14:creationId xmlns:p14="http://schemas.microsoft.com/office/powerpoint/2010/main" val="23570849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7"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9"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2"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7"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1"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4"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8"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52"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55"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57"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60"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61"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62"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63"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64"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65"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66"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67"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68"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69"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70"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sp>
        <p:nvSpPr>
          <p:cNvPr id="71" name="Rectangle 70">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318BD0D-73F0-4A06-945F-C51F0880B46C}"/>
              </a:ext>
            </a:extLst>
          </p:cNvPr>
          <p:cNvSpPr>
            <a:spLocks noGrp="1"/>
          </p:cNvSpPr>
          <p:nvPr>
            <p:ph type="title"/>
          </p:nvPr>
        </p:nvSpPr>
        <p:spPr>
          <a:xfrm>
            <a:off x="645459" y="960120"/>
            <a:ext cx="3865695" cy="4171278"/>
          </a:xfrm>
        </p:spPr>
        <p:txBody>
          <a:bodyPr>
            <a:normAutofit/>
          </a:bodyPr>
          <a:lstStyle/>
          <a:p>
            <a:pPr algn="r"/>
            <a:r>
              <a:rPr lang="en-GB" sz="4400" dirty="0">
                <a:solidFill>
                  <a:schemeClr val="tx1"/>
                </a:solidFill>
              </a:rPr>
              <a:t>Part 2</a:t>
            </a:r>
          </a:p>
        </p:txBody>
      </p:sp>
      <p:cxnSp>
        <p:nvCxnSpPr>
          <p:cNvPr id="72" name="Straight Connector 71">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9C471E55-E7C0-453D-B536-7EB49328D8FF}"/>
              </a:ext>
            </a:extLst>
          </p:cNvPr>
          <p:cNvSpPr>
            <a:spLocks noGrp="1"/>
          </p:cNvSpPr>
          <p:nvPr>
            <p:ph idx="1"/>
          </p:nvPr>
        </p:nvSpPr>
        <p:spPr>
          <a:xfrm>
            <a:off x="4983164" y="960120"/>
            <a:ext cx="6319836" cy="4171278"/>
          </a:xfrm>
        </p:spPr>
        <p:txBody>
          <a:bodyPr>
            <a:normAutofit/>
          </a:bodyPr>
          <a:lstStyle/>
          <a:p>
            <a:pPr marL="0" indent="0">
              <a:buNone/>
            </a:pPr>
            <a:r>
              <a:rPr lang="en-GB" sz="4400" dirty="0"/>
              <a:t>The Rejection of Even Logical Violability </a:t>
            </a:r>
          </a:p>
        </p:txBody>
      </p:sp>
    </p:spTree>
    <p:extLst>
      <p:ext uri="{BB962C8B-B14F-4D97-AF65-F5344CB8AC3E}">
        <p14:creationId xmlns:p14="http://schemas.microsoft.com/office/powerpoint/2010/main" val="28798164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9"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sp>
        <p:nvSpPr>
          <p:cNvPr id="33"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316A629-0E4D-4913-B263-C9C3B1D376B2}"/>
              </a:ext>
            </a:extLst>
          </p:cNvPr>
          <p:cNvSpPr>
            <a:spLocks noGrp="1"/>
          </p:cNvSpPr>
          <p:nvPr>
            <p:ph type="title"/>
          </p:nvPr>
        </p:nvSpPr>
        <p:spPr>
          <a:xfrm>
            <a:off x="645459" y="960120"/>
            <a:ext cx="3865695" cy="4171278"/>
          </a:xfrm>
        </p:spPr>
        <p:txBody>
          <a:bodyPr>
            <a:normAutofit/>
          </a:bodyPr>
          <a:lstStyle/>
          <a:p>
            <a:pPr algn="r"/>
            <a:r>
              <a:rPr lang="en-GB" sz="4400" dirty="0">
                <a:solidFill>
                  <a:schemeClr val="tx1"/>
                </a:solidFill>
              </a:rPr>
              <a:t>An argument,  against Logical Violability</a:t>
            </a: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64355F93-3692-43F0-B69D-243BA5380FDF}"/>
              </a:ext>
            </a:extLst>
          </p:cNvPr>
          <p:cNvSpPr>
            <a:spLocks noGrp="1"/>
          </p:cNvSpPr>
          <p:nvPr>
            <p:ph idx="1"/>
          </p:nvPr>
        </p:nvSpPr>
        <p:spPr>
          <a:xfrm>
            <a:off x="4983164" y="960120"/>
            <a:ext cx="5511800" cy="4171278"/>
          </a:xfrm>
        </p:spPr>
        <p:txBody>
          <a:bodyPr>
            <a:normAutofit/>
          </a:bodyPr>
          <a:lstStyle/>
          <a:p>
            <a:pPr marL="342900" indent="-342900">
              <a:buAutoNum type="arabicParenBoth"/>
            </a:pPr>
            <a:r>
              <a:rPr lang="en-GB" dirty="0"/>
              <a:t> If Logical Violability is true, then A cannot have an obligation to (either </a:t>
            </a:r>
            <a:r>
              <a:rPr lang="el-GR" dirty="0"/>
              <a:t>φ </a:t>
            </a:r>
            <a:r>
              <a:rPr lang="en-GB" dirty="0"/>
              <a:t>or not-</a:t>
            </a:r>
            <a:r>
              <a:rPr lang="el-GR" dirty="0"/>
              <a:t>φ)</a:t>
            </a:r>
            <a:r>
              <a:rPr lang="en-GB" dirty="0"/>
              <a:t>;</a:t>
            </a:r>
          </a:p>
          <a:p>
            <a:pPr marL="342900" indent="-342900">
              <a:buAutoNum type="arabicParenBoth"/>
            </a:pPr>
            <a:r>
              <a:rPr lang="en-GB" dirty="0"/>
              <a:t> A </a:t>
            </a:r>
            <a:r>
              <a:rPr lang="en-GB" b="1" dirty="0"/>
              <a:t>can</a:t>
            </a:r>
            <a:r>
              <a:rPr lang="en-GB" dirty="0"/>
              <a:t> have an obligation to (either </a:t>
            </a:r>
            <a:r>
              <a:rPr lang="el-GR" dirty="0"/>
              <a:t>φ </a:t>
            </a:r>
            <a:r>
              <a:rPr lang="en-GB" dirty="0"/>
              <a:t>or not-</a:t>
            </a:r>
            <a:r>
              <a:rPr lang="el-GR" dirty="0"/>
              <a:t>φ)</a:t>
            </a:r>
            <a:r>
              <a:rPr lang="en-GB" dirty="0"/>
              <a:t>; therefore</a:t>
            </a:r>
          </a:p>
          <a:p>
            <a:pPr marL="342900" indent="-342900">
              <a:buAutoNum type="arabicParenBoth"/>
            </a:pPr>
            <a:r>
              <a:rPr lang="en-GB" dirty="0"/>
              <a:t> Logical Violability is not true. </a:t>
            </a:r>
          </a:p>
        </p:txBody>
      </p:sp>
    </p:spTree>
    <p:extLst>
      <p:ext uri="{BB962C8B-B14F-4D97-AF65-F5344CB8AC3E}">
        <p14:creationId xmlns:p14="http://schemas.microsoft.com/office/powerpoint/2010/main" val="1854619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9"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sp>
        <p:nvSpPr>
          <p:cNvPr id="33"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D69D95F-9349-41DA-B3E3-C7303F64FF0A}"/>
              </a:ext>
            </a:extLst>
          </p:cNvPr>
          <p:cNvSpPr>
            <a:spLocks noGrp="1"/>
          </p:cNvSpPr>
          <p:nvPr>
            <p:ph type="title"/>
          </p:nvPr>
        </p:nvSpPr>
        <p:spPr>
          <a:xfrm>
            <a:off x="645459" y="960120"/>
            <a:ext cx="3865695" cy="4171278"/>
          </a:xfrm>
        </p:spPr>
        <p:txBody>
          <a:bodyPr>
            <a:normAutofit/>
          </a:bodyPr>
          <a:lstStyle/>
          <a:p>
            <a:pPr algn="r"/>
            <a:r>
              <a:rPr lang="en-GB" sz="4400" dirty="0">
                <a:solidFill>
                  <a:schemeClr val="tx1"/>
                </a:solidFill>
              </a:rPr>
              <a:t>Plausible instances of </a:t>
            </a:r>
            <a:br>
              <a:rPr lang="en-GB" sz="4400" dirty="0">
                <a:solidFill>
                  <a:schemeClr val="tx1"/>
                </a:solidFill>
              </a:rPr>
            </a:br>
            <a:r>
              <a:rPr lang="en-GB" sz="4400" i="1" dirty="0">
                <a:solidFill>
                  <a:schemeClr val="tx1"/>
                </a:solidFill>
              </a:rPr>
              <a:t>O</a:t>
            </a:r>
            <a:r>
              <a:rPr lang="en-GB" sz="4400" dirty="0">
                <a:solidFill>
                  <a:schemeClr val="tx1"/>
                </a:solidFill>
              </a:rPr>
              <a:t>(</a:t>
            </a:r>
            <a:r>
              <a:rPr lang="en-GB" sz="4400" i="1" dirty="0" err="1">
                <a:solidFill>
                  <a:schemeClr val="tx1"/>
                </a:solidFill>
              </a:rPr>
              <a:t>φ</a:t>
            </a:r>
            <a:r>
              <a:rPr lang="en-GB" sz="4400" i="1" baseline="-25000" dirty="0" err="1">
                <a:solidFill>
                  <a:schemeClr val="tx1"/>
                </a:solidFill>
              </a:rPr>
              <a:t>A</a:t>
            </a:r>
            <a:r>
              <a:rPr lang="en-GB" sz="4400" i="1" dirty="0">
                <a:solidFill>
                  <a:schemeClr val="tx1"/>
                </a:solidFill>
              </a:rPr>
              <a:t> </a:t>
            </a:r>
            <a:r>
              <a:rPr lang="en-GB" sz="4400" dirty="0">
                <a:solidFill>
                  <a:schemeClr val="tx1"/>
                </a:solidFill>
              </a:rPr>
              <a:t>or not-</a:t>
            </a:r>
            <a:r>
              <a:rPr lang="en-GB" sz="4400" i="1" dirty="0" err="1">
                <a:solidFill>
                  <a:schemeClr val="tx1"/>
                </a:solidFill>
              </a:rPr>
              <a:t>φ</a:t>
            </a:r>
            <a:r>
              <a:rPr lang="en-GB" sz="4400" i="1" baseline="-25000" dirty="0" err="1">
                <a:solidFill>
                  <a:schemeClr val="tx1"/>
                </a:solidFill>
              </a:rPr>
              <a:t>A</a:t>
            </a:r>
            <a:r>
              <a:rPr lang="en-GB" sz="4400" dirty="0">
                <a:solidFill>
                  <a:schemeClr val="tx1"/>
                </a:solidFill>
              </a:rPr>
              <a:t>)</a:t>
            </a: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A29E6658-8810-4E8B-975D-B9C7B8781B01}"/>
              </a:ext>
            </a:extLst>
          </p:cNvPr>
          <p:cNvSpPr>
            <a:spLocks noGrp="1"/>
          </p:cNvSpPr>
          <p:nvPr>
            <p:ph idx="1"/>
          </p:nvPr>
        </p:nvSpPr>
        <p:spPr>
          <a:xfrm>
            <a:off x="4983163" y="276225"/>
            <a:ext cx="7178675" cy="5403851"/>
          </a:xfrm>
        </p:spPr>
        <p:txBody>
          <a:bodyPr anchorCtr="0">
            <a:noAutofit/>
          </a:bodyPr>
          <a:lstStyle/>
          <a:p>
            <a:pPr marL="0" indent="0">
              <a:lnSpc>
                <a:spcPct val="110000"/>
              </a:lnSpc>
              <a:buNone/>
            </a:pPr>
            <a:r>
              <a:rPr lang="en-GB" dirty="0"/>
              <a:t>Sometimes, the fact that </a:t>
            </a:r>
            <a:r>
              <a:rPr lang="en-GB" i="1" dirty="0"/>
              <a:t>A </a:t>
            </a:r>
            <a:r>
              <a:rPr lang="en-GB" dirty="0"/>
              <a:t>ought to </a:t>
            </a:r>
            <a:r>
              <a:rPr lang="en-GB" i="1" dirty="0"/>
              <a:t>φ </a:t>
            </a:r>
            <a:r>
              <a:rPr lang="en-GB" dirty="0"/>
              <a:t>is due to (grounded in) the fact that </a:t>
            </a:r>
            <a:r>
              <a:rPr lang="en-GB" i="1" dirty="0"/>
              <a:t>A</a:t>
            </a:r>
            <a:r>
              <a:rPr lang="en-GB" dirty="0"/>
              <a:t>’s </a:t>
            </a:r>
            <a:r>
              <a:rPr lang="en-GB" i="1" dirty="0"/>
              <a:t>φ</a:t>
            </a:r>
            <a:r>
              <a:rPr lang="en-GB" dirty="0"/>
              <a:t>-</a:t>
            </a:r>
            <a:r>
              <a:rPr lang="en-GB" dirty="0" err="1"/>
              <a:t>ing</a:t>
            </a:r>
            <a:r>
              <a:rPr lang="en-GB" dirty="0"/>
              <a:t> has some feature, </a:t>
            </a:r>
            <a:r>
              <a:rPr lang="en-GB" i="1" dirty="0"/>
              <a:t>F</a:t>
            </a:r>
            <a:r>
              <a:rPr lang="en-GB" dirty="0"/>
              <a:t>.</a:t>
            </a:r>
          </a:p>
          <a:p>
            <a:pPr marL="0" indent="0">
              <a:lnSpc>
                <a:spcPct val="110000"/>
              </a:lnSpc>
              <a:buNone/>
            </a:pPr>
            <a:r>
              <a:rPr lang="en-GB" dirty="0">
                <a:solidFill>
                  <a:schemeClr val="bg1"/>
                </a:solidFill>
              </a:rPr>
              <a:t>Then, other-things-being-equal, </a:t>
            </a:r>
            <a:r>
              <a:rPr lang="en-GB" i="1" dirty="0">
                <a:solidFill>
                  <a:schemeClr val="bg1"/>
                </a:solidFill>
              </a:rPr>
              <a:t>F</a:t>
            </a:r>
            <a:r>
              <a:rPr lang="en-GB" dirty="0">
                <a:solidFill>
                  <a:schemeClr val="bg1"/>
                </a:solidFill>
              </a:rPr>
              <a:t> of </a:t>
            </a:r>
            <a:r>
              <a:rPr lang="en-GB" i="1" dirty="0">
                <a:solidFill>
                  <a:schemeClr val="bg1"/>
                </a:solidFill>
              </a:rPr>
              <a:t>A</a:t>
            </a:r>
            <a:r>
              <a:rPr lang="en-GB" dirty="0">
                <a:solidFill>
                  <a:schemeClr val="bg1"/>
                </a:solidFill>
              </a:rPr>
              <a:t>’s </a:t>
            </a:r>
            <a:r>
              <a:rPr lang="en-GB" i="1" dirty="0">
                <a:solidFill>
                  <a:schemeClr val="bg1"/>
                </a:solidFill>
              </a:rPr>
              <a:t>φ</a:t>
            </a:r>
            <a:r>
              <a:rPr lang="en-GB" dirty="0">
                <a:solidFill>
                  <a:schemeClr val="bg1"/>
                </a:solidFill>
              </a:rPr>
              <a:t>-</a:t>
            </a:r>
            <a:r>
              <a:rPr lang="en-GB" dirty="0" err="1">
                <a:solidFill>
                  <a:schemeClr val="bg1"/>
                </a:solidFill>
              </a:rPr>
              <a:t>ing</a:t>
            </a:r>
            <a:r>
              <a:rPr lang="en-GB" dirty="0">
                <a:solidFill>
                  <a:schemeClr val="bg1"/>
                </a:solidFill>
              </a:rPr>
              <a:t> would mean that: </a:t>
            </a:r>
            <a:r>
              <a:rPr lang="en-GB" i="1" dirty="0">
                <a:solidFill>
                  <a:schemeClr val="bg1"/>
                </a:solidFill>
              </a:rPr>
              <a:t>A </a:t>
            </a:r>
            <a:r>
              <a:rPr lang="en-GB" dirty="0">
                <a:solidFill>
                  <a:schemeClr val="bg1"/>
                </a:solidFill>
              </a:rPr>
              <a:t>ought to </a:t>
            </a:r>
            <a:r>
              <a:rPr lang="en-GB" i="1" dirty="0">
                <a:solidFill>
                  <a:schemeClr val="bg1"/>
                </a:solidFill>
              </a:rPr>
              <a:t>φ</a:t>
            </a:r>
            <a:r>
              <a:rPr lang="en-GB" dirty="0">
                <a:solidFill>
                  <a:schemeClr val="bg1"/>
                </a:solidFill>
              </a:rPr>
              <a:t>.</a:t>
            </a:r>
          </a:p>
          <a:p>
            <a:pPr marL="0" indent="0">
              <a:lnSpc>
                <a:spcPct val="110000"/>
              </a:lnSpc>
              <a:buNone/>
            </a:pPr>
            <a:r>
              <a:rPr lang="en-GB" dirty="0">
                <a:solidFill>
                  <a:schemeClr val="bg1"/>
                </a:solidFill>
              </a:rPr>
              <a:t>Now suppose that </a:t>
            </a:r>
            <a:r>
              <a:rPr lang="en-GB" i="1" dirty="0">
                <a:solidFill>
                  <a:schemeClr val="bg1"/>
                </a:solidFill>
              </a:rPr>
              <a:t>A</a:t>
            </a:r>
            <a:r>
              <a:rPr lang="en-GB" dirty="0">
                <a:solidFill>
                  <a:schemeClr val="bg1"/>
                </a:solidFill>
              </a:rPr>
              <a:t>’s </a:t>
            </a:r>
            <a:r>
              <a:rPr lang="en-GB" i="1" dirty="0">
                <a:solidFill>
                  <a:schemeClr val="bg1"/>
                </a:solidFill>
              </a:rPr>
              <a:t>χ</a:t>
            </a:r>
            <a:r>
              <a:rPr lang="en-GB" dirty="0">
                <a:solidFill>
                  <a:schemeClr val="bg1"/>
                </a:solidFill>
              </a:rPr>
              <a:t>-</a:t>
            </a:r>
            <a:r>
              <a:rPr lang="en-GB" dirty="0" err="1">
                <a:solidFill>
                  <a:schemeClr val="bg1"/>
                </a:solidFill>
              </a:rPr>
              <a:t>ing</a:t>
            </a:r>
            <a:r>
              <a:rPr lang="en-GB" dirty="0">
                <a:solidFill>
                  <a:schemeClr val="bg1"/>
                </a:solidFill>
              </a:rPr>
              <a:t> has feature </a:t>
            </a:r>
            <a:r>
              <a:rPr lang="en-GB" i="1" dirty="0">
                <a:solidFill>
                  <a:schemeClr val="bg1"/>
                </a:solidFill>
              </a:rPr>
              <a:t>G</a:t>
            </a:r>
            <a:r>
              <a:rPr lang="en-GB" dirty="0">
                <a:solidFill>
                  <a:schemeClr val="bg1"/>
                </a:solidFill>
              </a:rPr>
              <a:t>, such that other-things-being-equal, </a:t>
            </a:r>
            <a:r>
              <a:rPr lang="en-GB" i="1" dirty="0">
                <a:solidFill>
                  <a:schemeClr val="bg1"/>
                </a:solidFill>
              </a:rPr>
              <a:t>A </a:t>
            </a:r>
            <a:r>
              <a:rPr lang="en-GB" dirty="0">
                <a:solidFill>
                  <a:schemeClr val="bg1"/>
                </a:solidFill>
              </a:rPr>
              <a:t>ought to </a:t>
            </a:r>
            <a:r>
              <a:rPr lang="en-GB" i="1" dirty="0">
                <a:solidFill>
                  <a:schemeClr val="bg1"/>
                </a:solidFill>
              </a:rPr>
              <a:t>χ</a:t>
            </a:r>
            <a:r>
              <a:rPr lang="en-GB" dirty="0">
                <a:solidFill>
                  <a:schemeClr val="bg1"/>
                </a:solidFill>
              </a:rPr>
              <a:t>: </a:t>
            </a:r>
            <a:r>
              <a:rPr lang="en-GB" i="1" dirty="0">
                <a:solidFill>
                  <a:schemeClr val="bg1"/>
                </a:solidFill>
              </a:rPr>
              <a:t>G </a:t>
            </a:r>
            <a:r>
              <a:rPr lang="en-GB" dirty="0">
                <a:solidFill>
                  <a:schemeClr val="bg1"/>
                </a:solidFill>
              </a:rPr>
              <a:t>of </a:t>
            </a:r>
            <a:r>
              <a:rPr lang="en-GB" i="1" dirty="0">
                <a:solidFill>
                  <a:schemeClr val="bg1"/>
                </a:solidFill>
              </a:rPr>
              <a:t>A</a:t>
            </a:r>
            <a:r>
              <a:rPr lang="en-GB" dirty="0">
                <a:solidFill>
                  <a:schemeClr val="bg1"/>
                </a:solidFill>
              </a:rPr>
              <a:t>’s </a:t>
            </a:r>
            <a:r>
              <a:rPr lang="en-GB" i="1" dirty="0">
                <a:solidFill>
                  <a:schemeClr val="bg1"/>
                </a:solidFill>
              </a:rPr>
              <a:t>χ</a:t>
            </a:r>
            <a:r>
              <a:rPr lang="en-GB" dirty="0">
                <a:solidFill>
                  <a:schemeClr val="bg1"/>
                </a:solidFill>
              </a:rPr>
              <a:t>-</a:t>
            </a:r>
            <a:r>
              <a:rPr lang="en-GB" dirty="0" err="1">
                <a:solidFill>
                  <a:schemeClr val="bg1"/>
                </a:solidFill>
              </a:rPr>
              <a:t>ing</a:t>
            </a:r>
            <a:r>
              <a:rPr lang="en-GB" dirty="0">
                <a:solidFill>
                  <a:schemeClr val="bg1"/>
                </a:solidFill>
              </a:rPr>
              <a:t> grounds an other-things –being-equal obligation in just the way that </a:t>
            </a:r>
            <a:r>
              <a:rPr lang="en-GB" i="1" dirty="0">
                <a:solidFill>
                  <a:schemeClr val="bg1"/>
                </a:solidFill>
              </a:rPr>
              <a:t>F </a:t>
            </a:r>
            <a:r>
              <a:rPr lang="en-GB" dirty="0">
                <a:solidFill>
                  <a:schemeClr val="bg1"/>
                </a:solidFill>
              </a:rPr>
              <a:t>of </a:t>
            </a:r>
            <a:r>
              <a:rPr lang="en-GB" i="1" dirty="0">
                <a:solidFill>
                  <a:schemeClr val="bg1"/>
                </a:solidFill>
              </a:rPr>
              <a:t>A</a:t>
            </a:r>
            <a:r>
              <a:rPr lang="en-GB" dirty="0">
                <a:solidFill>
                  <a:schemeClr val="bg1"/>
                </a:solidFill>
              </a:rPr>
              <a:t>’s </a:t>
            </a:r>
            <a:r>
              <a:rPr lang="en-GB" i="1" dirty="0">
                <a:solidFill>
                  <a:schemeClr val="bg1"/>
                </a:solidFill>
              </a:rPr>
              <a:t>φ</a:t>
            </a:r>
            <a:r>
              <a:rPr lang="en-GB" dirty="0">
                <a:solidFill>
                  <a:schemeClr val="bg1"/>
                </a:solidFill>
              </a:rPr>
              <a:t>-</a:t>
            </a:r>
            <a:r>
              <a:rPr lang="en-GB" dirty="0" err="1">
                <a:solidFill>
                  <a:schemeClr val="bg1"/>
                </a:solidFill>
              </a:rPr>
              <a:t>ing</a:t>
            </a:r>
            <a:r>
              <a:rPr lang="en-GB" dirty="0">
                <a:solidFill>
                  <a:schemeClr val="bg1"/>
                </a:solidFill>
              </a:rPr>
              <a:t> does.</a:t>
            </a:r>
          </a:p>
          <a:p>
            <a:pPr marL="0" indent="0">
              <a:lnSpc>
                <a:spcPct val="110000"/>
              </a:lnSpc>
              <a:buNone/>
            </a:pPr>
            <a:r>
              <a:rPr lang="en-GB" dirty="0">
                <a:solidFill>
                  <a:schemeClr val="bg1"/>
                </a:solidFill>
              </a:rPr>
              <a:t>Although </a:t>
            </a:r>
            <a:r>
              <a:rPr lang="en-GB" i="1" dirty="0">
                <a:solidFill>
                  <a:schemeClr val="bg1"/>
                </a:solidFill>
              </a:rPr>
              <a:t>A</a:t>
            </a:r>
            <a:r>
              <a:rPr lang="en-GB" dirty="0">
                <a:solidFill>
                  <a:schemeClr val="bg1"/>
                </a:solidFill>
              </a:rPr>
              <a:t>’s </a:t>
            </a:r>
            <a:r>
              <a:rPr lang="en-GB" i="1" dirty="0">
                <a:solidFill>
                  <a:schemeClr val="bg1"/>
                </a:solidFill>
              </a:rPr>
              <a:t>φ</a:t>
            </a:r>
            <a:r>
              <a:rPr lang="en-GB" dirty="0">
                <a:solidFill>
                  <a:schemeClr val="bg1"/>
                </a:solidFill>
              </a:rPr>
              <a:t>-</a:t>
            </a:r>
            <a:r>
              <a:rPr lang="en-GB" dirty="0" err="1">
                <a:solidFill>
                  <a:schemeClr val="bg1"/>
                </a:solidFill>
              </a:rPr>
              <a:t>ing</a:t>
            </a:r>
            <a:r>
              <a:rPr lang="en-GB" dirty="0">
                <a:solidFill>
                  <a:schemeClr val="bg1"/>
                </a:solidFill>
              </a:rPr>
              <a:t> and </a:t>
            </a:r>
            <a:r>
              <a:rPr lang="en-GB" i="1" dirty="0">
                <a:solidFill>
                  <a:schemeClr val="bg1"/>
                </a:solidFill>
              </a:rPr>
              <a:t>A</a:t>
            </a:r>
            <a:r>
              <a:rPr lang="en-GB" dirty="0">
                <a:solidFill>
                  <a:schemeClr val="bg1"/>
                </a:solidFill>
              </a:rPr>
              <a:t>’s </a:t>
            </a:r>
            <a:r>
              <a:rPr lang="en-GB" i="1" dirty="0">
                <a:solidFill>
                  <a:schemeClr val="bg1"/>
                </a:solidFill>
              </a:rPr>
              <a:t>χ</a:t>
            </a:r>
            <a:r>
              <a:rPr lang="en-GB" dirty="0">
                <a:solidFill>
                  <a:schemeClr val="bg1"/>
                </a:solidFill>
              </a:rPr>
              <a:t>-</a:t>
            </a:r>
            <a:r>
              <a:rPr lang="en-GB" dirty="0" err="1">
                <a:solidFill>
                  <a:schemeClr val="bg1"/>
                </a:solidFill>
              </a:rPr>
              <a:t>ing</a:t>
            </a:r>
            <a:r>
              <a:rPr lang="en-GB" dirty="0">
                <a:solidFill>
                  <a:schemeClr val="bg1"/>
                </a:solidFill>
              </a:rPr>
              <a:t> are each possible, they are not compossible: if </a:t>
            </a:r>
            <a:r>
              <a:rPr lang="en-GB" i="1" dirty="0">
                <a:solidFill>
                  <a:schemeClr val="bg1"/>
                </a:solidFill>
              </a:rPr>
              <a:t>A φ</a:t>
            </a:r>
            <a:r>
              <a:rPr lang="en-GB" dirty="0">
                <a:solidFill>
                  <a:schemeClr val="bg1"/>
                </a:solidFill>
              </a:rPr>
              <a:t>-s, </a:t>
            </a:r>
            <a:r>
              <a:rPr lang="en-GB" i="1" dirty="0">
                <a:solidFill>
                  <a:schemeClr val="bg1"/>
                </a:solidFill>
              </a:rPr>
              <a:t>A </a:t>
            </a:r>
            <a:r>
              <a:rPr lang="en-GB" dirty="0">
                <a:solidFill>
                  <a:schemeClr val="bg1"/>
                </a:solidFill>
              </a:rPr>
              <a:t>cannot </a:t>
            </a:r>
            <a:r>
              <a:rPr lang="en-GB" i="1" dirty="0">
                <a:solidFill>
                  <a:schemeClr val="bg1"/>
                </a:solidFill>
              </a:rPr>
              <a:t>χ</a:t>
            </a:r>
            <a:r>
              <a:rPr lang="en-GB" dirty="0">
                <a:solidFill>
                  <a:schemeClr val="bg1"/>
                </a:solidFill>
              </a:rPr>
              <a:t>; and if </a:t>
            </a:r>
            <a:r>
              <a:rPr lang="en-GB" i="1" dirty="0">
                <a:solidFill>
                  <a:schemeClr val="bg1"/>
                </a:solidFill>
              </a:rPr>
              <a:t>A χ</a:t>
            </a:r>
            <a:r>
              <a:rPr lang="en-GB" dirty="0">
                <a:solidFill>
                  <a:schemeClr val="bg1"/>
                </a:solidFill>
              </a:rPr>
              <a:t>-s, </a:t>
            </a:r>
            <a:r>
              <a:rPr lang="en-GB" i="1" dirty="0">
                <a:solidFill>
                  <a:schemeClr val="bg1"/>
                </a:solidFill>
              </a:rPr>
              <a:t>A </a:t>
            </a:r>
            <a:r>
              <a:rPr lang="en-GB" dirty="0">
                <a:solidFill>
                  <a:schemeClr val="bg1"/>
                </a:solidFill>
              </a:rPr>
              <a:t>cannot </a:t>
            </a:r>
            <a:r>
              <a:rPr lang="en-GB" i="1" dirty="0">
                <a:solidFill>
                  <a:schemeClr val="bg1"/>
                </a:solidFill>
              </a:rPr>
              <a:t>φ</a:t>
            </a:r>
            <a:r>
              <a:rPr lang="en-GB" dirty="0">
                <a:solidFill>
                  <a:schemeClr val="bg1"/>
                </a:solidFill>
              </a:rPr>
              <a:t>.</a:t>
            </a:r>
          </a:p>
          <a:p>
            <a:pPr marL="0" indent="0">
              <a:lnSpc>
                <a:spcPct val="110000"/>
              </a:lnSpc>
              <a:buNone/>
            </a:pPr>
            <a:r>
              <a:rPr lang="en-GB" dirty="0">
                <a:solidFill>
                  <a:schemeClr val="bg1"/>
                </a:solidFill>
              </a:rPr>
              <a:t>Given the other-things-being-equal obligations and the fact that other things </a:t>
            </a:r>
            <a:r>
              <a:rPr lang="en-GB" i="1" dirty="0">
                <a:solidFill>
                  <a:schemeClr val="bg1"/>
                </a:solidFill>
              </a:rPr>
              <a:t>aren’t </a:t>
            </a:r>
            <a:r>
              <a:rPr lang="en-GB" dirty="0">
                <a:solidFill>
                  <a:schemeClr val="bg1"/>
                </a:solidFill>
              </a:rPr>
              <a:t>equal in the relevant respects, what is obligatory is for </a:t>
            </a:r>
            <a:r>
              <a:rPr lang="en-GB" i="1" dirty="0">
                <a:solidFill>
                  <a:schemeClr val="bg1"/>
                </a:solidFill>
              </a:rPr>
              <a:t>A </a:t>
            </a:r>
            <a:r>
              <a:rPr lang="en-GB" dirty="0">
                <a:solidFill>
                  <a:schemeClr val="bg1"/>
                </a:solidFill>
              </a:rPr>
              <a:t>to (either </a:t>
            </a:r>
            <a:r>
              <a:rPr lang="en-GB" i="1" dirty="0">
                <a:solidFill>
                  <a:schemeClr val="bg1"/>
                </a:solidFill>
              </a:rPr>
              <a:t>φ </a:t>
            </a:r>
            <a:r>
              <a:rPr lang="en-GB" dirty="0">
                <a:solidFill>
                  <a:schemeClr val="bg1"/>
                </a:solidFill>
              </a:rPr>
              <a:t>or </a:t>
            </a:r>
            <a:r>
              <a:rPr lang="en-GB" i="1" dirty="0">
                <a:solidFill>
                  <a:schemeClr val="bg1"/>
                </a:solidFill>
              </a:rPr>
              <a:t>χ</a:t>
            </a:r>
            <a:r>
              <a:rPr lang="en-GB" dirty="0">
                <a:solidFill>
                  <a:schemeClr val="bg1"/>
                </a:solidFill>
              </a:rPr>
              <a:t>).</a:t>
            </a:r>
          </a:p>
          <a:p>
            <a:pPr marL="0" indent="0">
              <a:lnSpc>
                <a:spcPct val="110000"/>
              </a:lnSpc>
              <a:buNone/>
            </a:pPr>
            <a:r>
              <a:rPr lang="en-GB" dirty="0">
                <a:solidFill>
                  <a:schemeClr val="bg1"/>
                </a:solidFill>
              </a:rPr>
              <a:t>All of the above goes through just as well if </a:t>
            </a:r>
            <a:r>
              <a:rPr lang="en-GB" i="1" dirty="0">
                <a:solidFill>
                  <a:schemeClr val="bg1"/>
                </a:solidFill>
              </a:rPr>
              <a:t>A</a:t>
            </a:r>
            <a:r>
              <a:rPr lang="en-GB" dirty="0">
                <a:solidFill>
                  <a:schemeClr val="bg1"/>
                </a:solidFill>
              </a:rPr>
              <a:t>’s </a:t>
            </a:r>
            <a:r>
              <a:rPr lang="en-GB" i="1" dirty="0">
                <a:solidFill>
                  <a:schemeClr val="bg1"/>
                </a:solidFill>
              </a:rPr>
              <a:t>χ</a:t>
            </a:r>
            <a:r>
              <a:rPr lang="en-GB" dirty="0">
                <a:solidFill>
                  <a:schemeClr val="bg1"/>
                </a:solidFill>
              </a:rPr>
              <a:t>-</a:t>
            </a:r>
            <a:r>
              <a:rPr lang="en-GB" dirty="0" err="1">
                <a:solidFill>
                  <a:schemeClr val="bg1"/>
                </a:solidFill>
              </a:rPr>
              <a:t>ing</a:t>
            </a:r>
            <a:r>
              <a:rPr lang="en-GB" dirty="0">
                <a:solidFill>
                  <a:schemeClr val="bg1"/>
                </a:solidFill>
              </a:rPr>
              <a:t> is </a:t>
            </a:r>
            <a:r>
              <a:rPr lang="en-GB" i="1" dirty="0">
                <a:solidFill>
                  <a:schemeClr val="bg1"/>
                </a:solidFill>
              </a:rPr>
              <a:t>A</a:t>
            </a:r>
            <a:r>
              <a:rPr lang="en-GB" dirty="0">
                <a:solidFill>
                  <a:schemeClr val="bg1"/>
                </a:solidFill>
              </a:rPr>
              <a:t>’s not-</a:t>
            </a:r>
            <a:r>
              <a:rPr lang="en-GB" i="1" dirty="0">
                <a:solidFill>
                  <a:schemeClr val="bg1"/>
                </a:solidFill>
              </a:rPr>
              <a:t>φ</a:t>
            </a:r>
            <a:r>
              <a:rPr lang="en-GB" dirty="0">
                <a:solidFill>
                  <a:schemeClr val="bg1"/>
                </a:solidFill>
              </a:rPr>
              <a:t>-</a:t>
            </a:r>
            <a:r>
              <a:rPr lang="en-GB" dirty="0" err="1">
                <a:solidFill>
                  <a:schemeClr val="bg1"/>
                </a:solidFill>
              </a:rPr>
              <a:t>ing</a:t>
            </a:r>
            <a:r>
              <a:rPr lang="en-GB" dirty="0">
                <a:solidFill>
                  <a:schemeClr val="bg1"/>
                </a:solidFill>
              </a:rPr>
              <a:t>.</a:t>
            </a:r>
          </a:p>
          <a:p>
            <a:pPr marL="0" indent="0">
              <a:lnSpc>
                <a:spcPct val="110000"/>
              </a:lnSpc>
              <a:buNone/>
            </a:pPr>
            <a:r>
              <a:rPr lang="en-GB" dirty="0">
                <a:solidFill>
                  <a:schemeClr val="bg1"/>
                </a:solidFill>
              </a:rPr>
              <a:t>So, it might be that because of features </a:t>
            </a:r>
            <a:r>
              <a:rPr lang="en-GB" i="1" dirty="0">
                <a:solidFill>
                  <a:schemeClr val="bg1"/>
                </a:solidFill>
              </a:rPr>
              <a:t>F </a:t>
            </a:r>
            <a:r>
              <a:rPr lang="en-GB" dirty="0">
                <a:solidFill>
                  <a:schemeClr val="bg1"/>
                </a:solidFill>
              </a:rPr>
              <a:t>and </a:t>
            </a:r>
            <a:r>
              <a:rPr lang="en-GB" i="1" dirty="0">
                <a:solidFill>
                  <a:schemeClr val="bg1"/>
                </a:solidFill>
              </a:rPr>
              <a:t>G</a:t>
            </a:r>
            <a:r>
              <a:rPr lang="en-GB" dirty="0">
                <a:solidFill>
                  <a:schemeClr val="bg1"/>
                </a:solidFill>
              </a:rPr>
              <a:t> of </a:t>
            </a:r>
            <a:r>
              <a:rPr lang="en-GB" i="1" dirty="0">
                <a:solidFill>
                  <a:schemeClr val="bg1"/>
                </a:solidFill>
              </a:rPr>
              <a:t>A</a:t>
            </a:r>
            <a:r>
              <a:rPr lang="en-GB" dirty="0">
                <a:solidFill>
                  <a:schemeClr val="bg1"/>
                </a:solidFill>
              </a:rPr>
              <a:t>’s </a:t>
            </a:r>
            <a:r>
              <a:rPr lang="en-GB" i="1" dirty="0">
                <a:solidFill>
                  <a:schemeClr val="bg1"/>
                </a:solidFill>
              </a:rPr>
              <a:t>φ</a:t>
            </a:r>
            <a:r>
              <a:rPr lang="en-GB" dirty="0">
                <a:solidFill>
                  <a:schemeClr val="bg1"/>
                </a:solidFill>
              </a:rPr>
              <a:t>-</a:t>
            </a:r>
            <a:r>
              <a:rPr lang="en-GB" dirty="0" err="1">
                <a:solidFill>
                  <a:schemeClr val="bg1"/>
                </a:solidFill>
              </a:rPr>
              <a:t>ing</a:t>
            </a:r>
            <a:r>
              <a:rPr lang="en-GB" dirty="0">
                <a:solidFill>
                  <a:schemeClr val="bg1"/>
                </a:solidFill>
              </a:rPr>
              <a:t> and </a:t>
            </a:r>
            <a:r>
              <a:rPr lang="en-GB" i="1" dirty="0">
                <a:solidFill>
                  <a:schemeClr val="bg1"/>
                </a:solidFill>
              </a:rPr>
              <a:t>A</a:t>
            </a:r>
            <a:r>
              <a:rPr lang="en-GB" dirty="0">
                <a:solidFill>
                  <a:schemeClr val="bg1"/>
                </a:solidFill>
              </a:rPr>
              <a:t>’s not-</a:t>
            </a:r>
            <a:r>
              <a:rPr lang="en-GB" i="1" dirty="0">
                <a:solidFill>
                  <a:schemeClr val="bg1"/>
                </a:solidFill>
              </a:rPr>
              <a:t>φ</a:t>
            </a:r>
            <a:r>
              <a:rPr lang="en-GB" dirty="0">
                <a:solidFill>
                  <a:schemeClr val="bg1"/>
                </a:solidFill>
              </a:rPr>
              <a:t>-</a:t>
            </a:r>
            <a:r>
              <a:rPr lang="en-GB" dirty="0" err="1">
                <a:solidFill>
                  <a:schemeClr val="bg1"/>
                </a:solidFill>
              </a:rPr>
              <a:t>ing</a:t>
            </a:r>
            <a:r>
              <a:rPr lang="en-GB" dirty="0">
                <a:solidFill>
                  <a:schemeClr val="bg1"/>
                </a:solidFill>
              </a:rPr>
              <a:t> respectively, </a:t>
            </a:r>
            <a:r>
              <a:rPr lang="en-GB" b="1" i="1" dirty="0">
                <a:solidFill>
                  <a:schemeClr val="bg1"/>
                </a:solidFill>
              </a:rPr>
              <a:t>A</a:t>
            </a:r>
            <a:r>
              <a:rPr lang="en-GB" b="1" dirty="0">
                <a:solidFill>
                  <a:schemeClr val="bg1"/>
                </a:solidFill>
              </a:rPr>
              <a:t> ought to (either </a:t>
            </a:r>
            <a:r>
              <a:rPr lang="en-GB" b="1" i="1" dirty="0">
                <a:solidFill>
                  <a:schemeClr val="bg1"/>
                </a:solidFill>
              </a:rPr>
              <a:t>φ </a:t>
            </a:r>
            <a:r>
              <a:rPr lang="en-GB" b="1" dirty="0">
                <a:solidFill>
                  <a:schemeClr val="bg1"/>
                </a:solidFill>
              </a:rPr>
              <a:t>or not-</a:t>
            </a:r>
            <a:r>
              <a:rPr lang="en-GB" b="1" i="1" dirty="0">
                <a:solidFill>
                  <a:schemeClr val="bg1"/>
                </a:solidFill>
              </a:rPr>
              <a:t> φ</a:t>
            </a:r>
            <a:r>
              <a:rPr lang="en-GB" b="1" dirty="0">
                <a:solidFill>
                  <a:schemeClr val="bg1"/>
                </a:solidFill>
              </a:rPr>
              <a:t>)</a:t>
            </a:r>
            <a:r>
              <a:rPr lang="en-GB" dirty="0">
                <a:solidFill>
                  <a:schemeClr val="bg1"/>
                </a:solidFill>
              </a:rPr>
              <a:t>.</a:t>
            </a:r>
          </a:p>
        </p:txBody>
      </p:sp>
    </p:spTree>
    <p:extLst>
      <p:ext uri="{BB962C8B-B14F-4D97-AF65-F5344CB8AC3E}">
        <p14:creationId xmlns:p14="http://schemas.microsoft.com/office/powerpoint/2010/main" val="7532232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9"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sp>
        <p:nvSpPr>
          <p:cNvPr id="33"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D69D95F-9349-41DA-B3E3-C7303F64FF0A}"/>
              </a:ext>
            </a:extLst>
          </p:cNvPr>
          <p:cNvSpPr>
            <a:spLocks noGrp="1"/>
          </p:cNvSpPr>
          <p:nvPr>
            <p:ph type="title"/>
          </p:nvPr>
        </p:nvSpPr>
        <p:spPr>
          <a:xfrm>
            <a:off x="645459" y="960120"/>
            <a:ext cx="3865695" cy="4171278"/>
          </a:xfrm>
        </p:spPr>
        <p:txBody>
          <a:bodyPr>
            <a:normAutofit/>
          </a:bodyPr>
          <a:lstStyle/>
          <a:p>
            <a:pPr algn="r"/>
            <a:r>
              <a:rPr lang="en-GB" sz="4400" dirty="0">
                <a:solidFill>
                  <a:schemeClr val="tx1"/>
                </a:solidFill>
              </a:rPr>
              <a:t>Plausible instances of </a:t>
            </a:r>
            <a:br>
              <a:rPr lang="en-GB" sz="4400" dirty="0">
                <a:solidFill>
                  <a:schemeClr val="tx1"/>
                </a:solidFill>
              </a:rPr>
            </a:br>
            <a:r>
              <a:rPr lang="en-GB" sz="4400" i="1" dirty="0">
                <a:solidFill>
                  <a:schemeClr val="tx1"/>
                </a:solidFill>
              </a:rPr>
              <a:t>O</a:t>
            </a:r>
            <a:r>
              <a:rPr lang="en-GB" sz="4400" dirty="0">
                <a:solidFill>
                  <a:schemeClr val="tx1"/>
                </a:solidFill>
              </a:rPr>
              <a:t>(</a:t>
            </a:r>
            <a:r>
              <a:rPr lang="en-GB" sz="4400" i="1" dirty="0" err="1">
                <a:solidFill>
                  <a:schemeClr val="tx1"/>
                </a:solidFill>
              </a:rPr>
              <a:t>φ</a:t>
            </a:r>
            <a:r>
              <a:rPr lang="en-GB" sz="4400" i="1" baseline="-25000" dirty="0" err="1">
                <a:solidFill>
                  <a:schemeClr val="tx1"/>
                </a:solidFill>
              </a:rPr>
              <a:t>A</a:t>
            </a:r>
            <a:r>
              <a:rPr lang="en-GB" sz="4400" i="1" dirty="0">
                <a:solidFill>
                  <a:schemeClr val="tx1"/>
                </a:solidFill>
              </a:rPr>
              <a:t> </a:t>
            </a:r>
            <a:r>
              <a:rPr lang="en-GB" sz="4400" dirty="0">
                <a:solidFill>
                  <a:schemeClr val="tx1"/>
                </a:solidFill>
              </a:rPr>
              <a:t>or not-</a:t>
            </a:r>
            <a:r>
              <a:rPr lang="en-GB" sz="4400" i="1" dirty="0" err="1">
                <a:solidFill>
                  <a:schemeClr val="tx1"/>
                </a:solidFill>
              </a:rPr>
              <a:t>φ</a:t>
            </a:r>
            <a:r>
              <a:rPr lang="en-GB" sz="4400" i="1" baseline="-25000" dirty="0" err="1">
                <a:solidFill>
                  <a:schemeClr val="tx1"/>
                </a:solidFill>
              </a:rPr>
              <a:t>A</a:t>
            </a:r>
            <a:r>
              <a:rPr lang="en-GB" sz="4400" dirty="0">
                <a:solidFill>
                  <a:schemeClr val="tx1"/>
                </a:solidFill>
              </a:rPr>
              <a:t>)</a:t>
            </a: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A29E6658-8810-4E8B-975D-B9C7B8781B01}"/>
              </a:ext>
            </a:extLst>
          </p:cNvPr>
          <p:cNvSpPr>
            <a:spLocks noGrp="1"/>
          </p:cNvSpPr>
          <p:nvPr>
            <p:ph idx="1"/>
          </p:nvPr>
        </p:nvSpPr>
        <p:spPr>
          <a:xfrm>
            <a:off x="4983163" y="276225"/>
            <a:ext cx="7178675" cy="5403851"/>
          </a:xfrm>
        </p:spPr>
        <p:txBody>
          <a:bodyPr anchorCtr="0">
            <a:noAutofit/>
          </a:bodyPr>
          <a:lstStyle/>
          <a:p>
            <a:pPr marL="0" indent="0">
              <a:lnSpc>
                <a:spcPct val="110000"/>
              </a:lnSpc>
              <a:buNone/>
            </a:pPr>
            <a:r>
              <a:rPr lang="en-GB" dirty="0">
                <a:solidFill>
                  <a:schemeClr val="bg1">
                    <a:lumMod val="65000"/>
                  </a:schemeClr>
                </a:solidFill>
              </a:rPr>
              <a:t>Sometimes, the fact that </a:t>
            </a:r>
            <a:r>
              <a:rPr lang="en-GB" i="1" dirty="0">
                <a:solidFill>
                  <a:schemeClr val="bg1">
                    <a:lumMod val="65000"/>
                  </a:schemeClr>
                </a:solidFill>
              </a:rPr>
              <a:t>A </a:t>
            </a:r>
            <a:r>
              <a:rPr lang="en-GB" dirty="0">
                <a:solidFill>
                  <a:schemeClr val="bg1">
                    <a:lumMod val="65000"/>
                  </a:schemeClr>
                </a:solidFill>
              </a:rPr>
              <a:t>ought to </a:t>
            </a:r>
            <a:r>
              <a:rPr lang="en-GB" i="1" dirty="0">
                <a:solidFill>
                  <a:schemeClr val="bg1">
                    <a:lumMod val="65000"/>
                  </a:schemeClr>
                </a:solidFill>
              </a:rPr>
              <a:t>φ </a:t>
            </a:r>
            <a:r>
              <a:rPr lang="en-GB" dirty="0">
                <a:solidFill>
                  <a:schemeClr val="bg1">
                    <a:lumMod val="65000"/>
                  </a:schemeClr>
                </a:solidFill>
              </a:rPr>
              <a:t>is due to (grounded in) the fact that </a:t>
            </a:r>
            <a:r>
              <a:rPr lang="en-GB" i="1" dirty="0">
                <a:solidFill>
                  <a:schemeClr val="bg1">
                    <a:lumMod val="65000"/>
                  </a:schemeClr>
                </a:solidFill>
              </a:rPr>
              <a:t>A</a:t>
            </a:r>
            <a:r>
              <a:rPr lang="en-GB" dirty="0">
                <a:solidFill>
                  <a:schemeClr val="bg1">
                    <a:lumMod val="65000"/>
                  </a:schemeClr>
                </a:solidFill>
              </a:rPr>
              <a:t>’s </a:t>
            </a:r>
            <a:r>
              <a:rPr lang="en-GB" i="1" dirty="0">
                <a:solidFill>
                  <a:schemeClr val="bg1">
                    <a:lumMod val="65000"/>
                  </a:schemeClr>
                </a:solidFill>
              </a:rPr>
              <a:t>φ</a:t>
            </a:r>
            <a:r>
              <a:rPr lang="en-GB" dirty="0">
                <a:solidFill>
                  <a:schemeClr val="bg1">
                    <a:lumMod val="65000"/>
                  </a:schemeClr>
                </a:solidFill>
              </a:rPr>
              <a:t>-</a:t>
            </a:r>
            <a:r>
              <a:rPr lang="en-GB" dirty="0" err="1">
                <a:solidFill>
                  <a:schemeClr val="bg1">
                    <a:lumMod val="65000"/>
                  </a:schemeClr>
                </a:solidFill>
              </a:rPr>
              <a:t>ing</a:t>
            </a:r>
            <a:r>
              <a:rPr lang="en-GB" dirty="0">
                <a:solidFill>
                  <a:schemeClr val="bg1">
                    <a:lumMod val="65000"/>
                  </a:schemeClr>
                </a:solidFill>
              </a:rPr>
              <a:t> has some feature, </a:t>
            </a:r>
            <a:r>
              <a:rPr lang="en-GB" i="1" dirty="0">
                <a:solidFill>
                  <a:schemeClr val="bg1">
                    <a:lumMod val="65000"/>
                  </a:schemeClr>
                </a:solidFill>
              </a:rPr>
              <a:t>F</a:t>
            </a:r>
            <a:r>
              <a:rPr lang="en-GB" dirty="0">
                <a:solidFill>
                  <a:schemeClr val="bg1">
                    <a:lumMod val="65000"/>
                  </a:schemeClr>
                </a:solidFill>
              </a:rPr>
              <a:t>.</a:t>
            </a:r>
          </a:p>
          <a:p>
            <a:pPr marL="0" indent="0">
              <a:lnSpc>
                <a:spcPct val="110000"/>
              </a:lnSpc>
              <a:buNone/>
            </a:pPr>
            <a:r>
              <a:rPr lang="en-GB" dirty="0"/>
              <a:t>Then, other-things-being-equal, </a:t>
            </a:r>
            <a:r>
              <a:rPr lang="en-GB" i="1" dirty="0"/>
              <a:t>F</a:t>
            </a:r>
            <a:r>
              <a:rPr lang="en-GB" dirty="0"/>
              <a:t> of </a:t>
            </a:r>
            <a:r>
              <a:rPr lang="en-GB" i="1" dirty="0"/>
              <a:t>A</a:t>
            </a:r>
            <a:r>
              <a:rPr lang="en-GB" dirty="0"/>
              <a:t>’s </a:t>
            </a:r>
            <a:r>
              <a:rPr lang="en-GB" i="1" dirty="0"/>
              <a:t>φ</a:t>
            </a:r>
            <a:r>
              <a:rPr lang="en-GB" dirty="0"/>
              <a:t>-</a:t>
            </a:r>
            <a:r>
              <a:rPr lang="en-GB" dirty="0" err="1"/>
              <a:t>ing</a:t>
            </a:r>
            <a:r>
              <a:rPr lang="en-GB" dirty="0"/>
              <a:t> would mean that: </a:t>
            </a:r>
            <a:r>
              <a:rPr lang="en-GB" i="1" dirty="0"/>
              <a:t>A </a:t>
            </a:r>
            <a:r>
              <a:rPr lang="en-GB" dirty="0"/>
              <a:t>ought to </a:t>
            </a:r>
            <a:r>
              <a:rPr lang="en-GB" i="1" dirty="0"/>
              <a:t>φ</a:t>
            </a:r>
            <a:r>
              <a:rPr lang="en-GB" dirty="0"/>
              <a:t>.</a:t>
            </a:r>
          </a:p>
          <a:p>
            <a:pPr marL="0" indent="0">
              <a:lnSpc>
                <a:spcPct val="110000"/>
              </a:lnSpc>
              <a:buNone/>
            </a:pPr>
            <a:r>
              <a:rPr lang="en-GB" dirty="0">
                <a:solidFill>
                  <a:schemeClr val="bg1"/>
                </a:solidFill>
              </a:rPr>
              <a:t>Now suppose that </a:t>
            </a:r>
            <a:r>
              <a:rPr lang="en-GB" i="1" dirty="0">
                <a:solidFill>
                  <a:schemeClr val="bg1"/>
                </a:solidFill>
              </a:rPr>
              <a:t>A</a:t>
            </a:r>
            <a:r>
              <a:rPr lang="en-GB" dirty="0">
                <a:solidFill>
                  <a:schemeClr val="bg1"/>
                </a:solidFill>
              </a:rPr>
              <a:t>’s </a:t>
            </a:r>
            <a:r>
              <a:rPr lang="en-GB" i="1" dirty="0">
                <a:solidFill>
                  <a:schemeClr val="bg1"/>
                </a:solidFill>
              </a:rPr>
              <a:t>χ</a:t>
            </a:r>
            <a:r>
              <a:rPr lang="en-GB" dirty="0">
                <a:solidFill>
                  <a:schemeClr val="bg1"/>
                </a:solidFill>
              </a:rPr>
              <a:t>-</a:t>
            </a:r>
            <a:r>
              <a:rPr lang="en-GB" dirty="0" err="1">
                <a:solidFill>
                  <a:schemeClr val="bg1"/>
                </a:solidFill>
              </a:rPr>
              <a:t>ing</a:t>
            </a:r>
            <a:r>
              <a:rPr lang="en-GB" dirty="0">
                <a:solidFill>
                  <a:schemeClr val="bg1"/>
                </a:solidFill>
              </a:rPr>
              <a:t> has feature </a:t>
            </a:r>
            <a:r>
              <a:rPr lang="en-GB" i="1" dirty="0">
                <a:solidFill>
                  <a:schemeClr val="bg1"/>
                </a:solidFill>
              </a:rPr>
              <a:t>G</a:t>
            </a:r>
            <a:r>
              <a:rPr lang="en-GB" dirty="0">
                <a:solidFill>
                  <a:schemeClr val="bg1"/>
                </a:solidFill>
              </a:rPr>
              <a:t>, such that other-things-being-equal, </a:t>
            </a:r>
            <a:r>
              <a:rPr lang="en-GB" i="1" dirty="0">
                <a:solidFill>
                  <a:schemeClr val="bg1"/>
                </a:solidFill>
              </a:rPr>
              <a:t>A </a:t>
            </a:r>
            <a:r>
              <a:rPr lang="en-GB" dirty="0">
                <a:solidFill>
                  <a:schemeClr val="bg1"/>
                </a:solidFill>
              </a:rPr>
              <a:t>ought to </a:t>
            </a:r>
            <a:r>
              <a:rPr lang="en-GB" i="1" dirty="0">
                <a:solidFill>
                  <a:schemeClr val="bg1"/>
                </a:solidFill>
              </a:rPr>
              <a:t>χ</a:t>
            </a:r>
            <a:r>
              <a:rPr lang="en-GB" dirty="0">
                <a:solidFill>
                  <a:schemeClr val="bg1"/>
                </a:solidFill>
              </a:rPr>
              <a:t>: </a:t>
            </a:r>
            <a:r>
              <a:rPr lang="en-GB" i="1" dirty="0">
                <a:solidFill>
                  <a:schemeClr val="bg1"/>
                </a:solidFill>
              </a:rPr>
              <a:t>G </a:t>
            </a:r>
            <a:r>
              <a:rPr lang="en-GB" dirty="0">
                <a:solidFill>
                  <a:schemeClr val="bg1"/>
                </a:solidFill>
              </a:rPr>
              <a:t>of </a:t>
            </a:r>
            <a:r>
              <a:rPr lang="en-GB" i="1" dirty="0">
                <a:solidFill>
                  <a:schemeClr val="bg1"/>
                </a:solidFill>
              </a:rPr>
              <a:t>A</a:t>
            </a:r>
            <a:r>
              <a:rPr lang="en-GB" dirty="0">
                <a:solidFill>
                  <a:schemeClr val="bg1"/>
                </a:solidFill>
              </a:rPr>
              <a:t>’s </a:t>
            </a:r>
            <a:r>
              <a:rPr lang="en-GB" i="1" dirty="0">
                <a:solidFill>
                  <a:schemeClr val="bg1"/>
                </a:solidFill>
              </a:rPr>
              <a:t>χ</a:t>
            </a:r>
            <a:r>
              <a:rPr lang="en-GB" dirty="0">
                <a:solidFill>
                  <a:schemeClr val="bg1"/>
                </a:solidFill>
              </a:rPr>
              <a:t>-</a:t>
            </a:r>
            <a:r>
              <a:rPr lang="en-GB" dirty="0" err="1">
                <a:solidFill>
                  <a:schemeClr val="bg1"/>
                </a:solidFill>
              </a:rPr>
              <a:t>ing</a:t>
            </a:r>
            <a:r>
              <a:rPr lang="en-GB" dirty="0">
                <a:solidFill>
                  <a:schemeClr val="bg1"/>
                </a:solidFill>
              </a:rPr>
              <a:t> grounds an other-things –being-equal obligation in just the way that </a:t>
            </a:r>
            <a:r>
              <a:rPr lang="en-GB" i="1" dirty="0">
                <a:solidFill>
                  <a:schemeClr val="bg1"/>
                </a:solidFill>
              </a:rPr>
              <a:t>F </a:t>
            </a:r>
            <a:r>
              <a:rPr lang="en-GB" dirty="0">
                <a:solidFill>
                  <a:schemeClr val="bg1"/>
                </a:solidFill>
              </a:rPr>
              <a:t>of </a:t>
            </a:r>
            <a:r>
              <a:rPr lang="en-GB" i="1" dirty="0">
                <a:solidFill>
                  <a:schemeClr val="bg1"/>
                </a:solidFill>
              </a:rPr>
              <a:t>A</a:t>
            </a:r>
            <a:r>
              <a:rPr lang="en-GB" dirty="0">
                <a:solidFill>
                  <a:schemeClr val="bg1"/>
                </a:solidFill>
              </a:rPr>
              <a:t>’s </a:t>
            </a:r>
            <a:r>
              <a:rPr lang="en-GB" i="1" dirty="0">
                <a:solidFill>
                  <a:schemeClr val="bg1"/>
                </a:solidFill>
              </a:rPr>
              <a:t>φ</a:t>
            </a:r>
            <a:r>
              <a:rPr lang="en-GB" dirty="0">
                <a:solidFill>
                  <a:schemeClr val="bg1"/>
                </a:solidFill>
              </a:rPr>
              <a:t>-</a:t>
            </a:r>
            <a:r>
              <a:rPr lang="en-GB" dirty="0" err="1">
                <a:solidFill>
                  <a:schemeClr val="bg1"/>
                </a:solidFill>
              </a:rPr>
              <a:t>ing</a:t>
            </a:r>
            <a:r>
              <a:rPr lang="en-GB" dirty="0">
                <a:solidFill>
                  <a:schemeClr val="bg1"/>
                </a:solidFill>
              </a:rPr>
              <a:t> does.</a:t>
            </a:r>
          </a:p>
          <a:p>
            <a:pPr marL="0" indent="0">
              <a:lnSpc>
                <a:spcPct val="110000"/>
              </a:lnSpc>
              <a:buNone/>
            </a:pPr>
            <a:r>
              <a:rPr lang="en-GB" dirty="0">
                <a:solidFill>
                  <a:schemeClr val="bg1"/>
                </a:solidFill>
              </a:rPr>
              <a:t>Although </a:t>
            </a:r>
            <a:r>
              <a:rPr lang="en-GB" i="1" dirty="0">
                <a:solidFill>
                  <a:schemeClr val="bg1"/>
                </a:solidFill>
              </a:rPr>
              <a:t>A</a:t>
            </a:r>
            <a:r>
              <a:rPr lang="en-GB" dirty="0">
                <a:solidFill>
                  <a:schemeClr val="bg1"/>
                </a:solidFill>
              </a:rPr>
              <a:t>’s </a:t>
            </a:r>
            <a:r>
              <a:rPr lang="en-GB" i="1" dirty="0">
                <a:solidFill>
                  <a:schemeClr val="bg1"/>
                </a:solidFill>
              </a:rPr>
              <a:t>φ</a:t>
            </a:r>
            <a:r>
              <a:rPr lang="en-GB" dirty="0">
                <a:solidFill>
                  <a:schemeClr val="bg1"/>
                </a:solidFill>
              </a:rPr>
              <a:t>-</a:t>
            </a:r>
            <a:r>
              <a:rPr lang="en-GB" dirty="0" err="1">
                <a:solidFill>
                  <a:schemeClr val="bg1"/>
                </a:solidFill>
              </a:rPr>
              <a:t>ing</a:t>
            </a:r>
            <a:r>
              <a:rPr lang="en-GB" dirty="0">
                <a:solidFill>
                  <a:schemeClr val="bg1"/>
                </a:solidFill>
              </a:rPr>
              <a:t> and </a:t>
            </a:r>
            <a:r>
              <a:rPr lang="en-GB" i="1" dirty="0">
                <a:solidFill>
                  <a:schemeClr val="bg1"/>
                </a:solidFill>
              </a:rPr>
              <a:t>A</a:t>
            </a:r>
            <a:r>
              <a:rPr lang="en-GB" dirty="0">
                <a:solidFill>
                  <a:schemeClr val="bg1"/>
                </a:solidFill>
              </a:rPr>
              <a:t>’s </a:t>
            </a:r>
            <a:r>
              <a:rPr lang="en-GB" i="1" dirty="0">
                <a:solidFill>
                  <a:schemeClr val="bg1"/>
                </a:solidFill>
              </a:rPr>
              <a:t>χ</a:t>
            </a:r>
            <a:r>
              <a:rPr lang="en-GB" dirty="0">
                <a:solidFill>
                  <a:schemeClr val="bg1"/>
                </a:solidFill>
              </a:rPr>
              <a:t>-</a:t>
            </a:r>
            <a:r>
              <a:rPr lang="en-GB" dirty="0" err="1">
                <a:solidFill>
                  <a:schemeClr val="bg1"/>
                </a:solidFill>
              </a:rPr>
              <a:t>ing</a:t>
            </a:r>
            <a:r>
              <a:rPr lang="en-GB" dirty="0">
                <a:solidFill>
                  <a:schemeClr val="bg1"/>
                </a:solidFill>
              </a:rPr>
              <a:t> are each possible, they are not compossible: if </a:t>
            </a:r>
            <a:r>
              <a:rPr lang="en-GB" i="1" dirty="0">
                <a:solidFill>
                  <a:schemeClr val="bg1"/>
                </a:solidFill>
              </a:rPr>
              <a:t>A φ</a:t>
            </a:r>
            <a:r>
              <a:rPr lang="en-GB" dirty="0">
                <a:solidFill>
                  <a:schemeClr val="bg1"/>
                </a:solidFill>
              </a:rPr>
              <a:t>-s, </a:t>
            </a:r>
            <a:r>
              <a:rPr lang="en-GB" i="1" dirty="0">
                <a:solidFill>
                  <a:schemeClr val="bg1"/>
                </a:solidFill>
              </a:rPr>
              <a:t>A </a:t>
            </a:r>
            <a:r>
              <a:rPr lang="en-GB" dirty="0">
                <a:solidFill>
                  <a:schemeClr val="bg1"/>
                </a:solidFill>
              </a:rPr>
              <a:t>cannot </a:t>
            </a:r>
            <a:r>
              <a:rPr lang="en-GB" i="1" dirty="0">
                <a:solidFill>
                  <a:schemeClr val="bg1"/>
                </a:solidFill>
              </a:rPr>
              <a:t>χ</a:t>
            </a:r>
            <a:r>
              <a:rPr lang="en-GB" dirty="0">
                <a:solidFill>
                  <a:schemeClr val="bg1"/>
                </a:solidFill>
              </a:rPr>
              <a:t>; and if </a:t>
            </a:r>
            <a:r>
              <a:rPr lang="en-GB" i="1" dirty="0">
                <a:solidFill>
                  <a:schemeClr val="bg1"/>
                </a:solidFill>
              </a:rPr>
              <a:t>A χ</a:t>
            </a:r>
            <a:r>
              <a:rPr lang="en-GB" dirty="0">
                <a:solidFill>
                  <a:schemeClr val="bg1"/>
                </a:solidFill>
              </a:rPr>
              <a:t>-s, </a:t>
            </a:r>
            <a:r>
              <a:rPr lang="en-GB" i="1" dirty="0">
                <a:solidFill>
                  <a:schemeClr val="bg1"/>
                </a:solidFill>
              </a:rPr>
              <a:t>A </a:t>
            </a:r>
            <a:r>
              <a:rPr lang="en-GB" dirty="0">
                <a:solidFill>
                  <a:schemeClr val="bg1"/>
                </a:solidFill>
              </a:rPr>
              <a:t>cannot </a:t>
            </a:r>
            <a:r>
              <a:rPr lang="en-GB" i="1" dirty="0">
                <a:solidFill>
                  <a:schemeClr val="bg1"/>
                </a:solidFill>
              </a:rPr>
              <a:t>φ</a:t>
            </a:r>
            <a:r>
              <a:rPr lang="en-GB" dirty="0">
                <a:solidFill>
                  <a:schemeClr val="bg1"/>
                </a:solidFill>
              </a:rPr>
              <a:t>.</a:t>
            </a:r>
          </a:p>
          <a:p>
            <a:pPr marL="0" indent="0">
              <a:lnSpc>
                <a:spcPct val="110000"/>
              </a:lnSpc>
              <a:buNone/>
            </a:pPr>
            <a:r>
              <a:rPr lang="en-GB" dirty="0">
                <a:solidFill>
                  <a:schemeClr val="bg1"/>
                </a:solidFill>
              </a:rPr>
              <a:t>Given the other-things-being-equal obligations and the fact that other things </a:t>
            </a:r>
            <a:r>
              <a:rPr lang="en-GB" i="1" dirty="0">
                <a:solidFill>
                  <a:schemeClr val="bg1"/>
                </a:solidFill>
              </a:rPr>
              <a:t>aren’t </a:t>
            </a:r>
            <a:r>
              <a:rPr lang="en-GB" dirty="0">
                <a:solidFill>
                  <a:schemeClr val="bg1"/>
                </a:solidFill>
              </a:rPr>
              <a:t>equal in the relevant respects, what is obligatory is for </a:t>
            </a:r>
            <a:r>
              <a:rPr lang="en-GB" i="1" dirty="0">
                <a:solidFill>
                  <a:schemeClr val="bg1"/>
                </a:solidFill>
              </a:rPr>
              <a:t>A </a:t>
            </a:r>
            <a:r>
              <a:rPr lang="en-GB" dirty="0">
                <a:solidFill>
                  <a:schemeClr val="bg1"/>
                </a:solidFill>
              </a:rPr>
              <a:t>to (either </a:t>
            </a:r>
            <a:r>
              <a:rPr lang="en-GB" i="1" dirty="0">
                <a:solidFill>
                  <a:schemeClr val="bg1"/>
                </a:solidFill>
              </a:rPr>
              <a:t>φ </a:t>
            </a:r>
            <a:r>
              <a:rPr lang="en-GB" dirty="0">
                <a:solidFill>
                  <a:schemeClr val="bg1"/>
                </a:solidFill>
              </a:rPr>
              <a:t>or </a:t>
            </a:r>
            <a:r>
              <a:rPr lang="en-GB" i="1" dirty="0">
                <a:solidFill>
                  <a:schemeClr val="bg1"/>
                </a:solidFill>
              </a:rPr>
              <a:t>χ</a:t>
            </a:r>
            <a:r>
              <a:rPr lang="en-GB" dirty="0">
                <a:solidFill>
                  <a:schemeClr val="bg1"/>
                </a:solidFill>
              </a:rPr>
              <a:t>).</a:t>
            </a:r>
          </a:p>
          <a:p>
            <a:pPr marL="0" indent="0">
              <a:lnSpc>
                <a:spcPct val="110000"/>
              </a:lnSpc>
              <a:buNone/>
            </a:pPr>
            <a:r>
              <a:rPr lang="en-GB" dirty="0">
                <a:solidFill>
                  <a:schemeClr val="bg1"/>
                </a:solidFill>
              </a:rPr>
              <a:t>All of the above goes through just as well if </a:t>
            </a:r>
            <a:r>
              <a:rPr lang="en-GB" i="1" dirty="0">
                <a:solidFill>
                  <a:schemeClr val="bg1"/>
                </a:solidFill>
              </a:rPr>
              <a:t>A</a:t>
            </a:r>
            <a:r>
              <a:rPr lang="en-GB" dirty="0">
                <a:solidFill>
                  <a:schemeClr val="bg1"/>
                </a:solidFill>
              </a:rPr>
              <a:t>’s </a:t>
            </a:r>
            <a:r>
              <a:rPr lang="en-GB" i="1" dirty="0">
                <a:solidFill>
                  <a:schemeClr val="bg1"/>
                </a:solidFill>
              </a:rPr>
              <a:t>χ</a:t>
            </a:r>
            <a:r>
              <a:rPr lang="en-GB" dirty="0">
                <a:solidFill>
                  <a:schemeClr val="bg1"/>
                </a:solidFill>
              </a:rPr>
              <a:t>-</a:t>
            </a:r>
            <a:r>
              <a:rPr lang="en-GB" dirty="0" err="1">
                <a:solidFill>
                  <a:schemeClr val="bg1"/>
                </a:solidFill>
              </a:rPr>
              <a:t>ing</a:t>
            </a:r>
            <a:r>
              <a:rPr lang="en-GB" dirty="0">
                <a:solidFill>
                  <a:schemeClr val="bg1"/>
                </a:solidFill>
              </a:rPr>
              <a:t> is </a:t>
            </a:r>
            <a:r>
              <a:rPr lang="en-GB" i="1" dirty="0">
                <a:solidFill>
                  <a:schemeClr val="bg1"/>
                </a:solidFill>
              </a:rPr>
              <a:t>A</a:t>
            </a:r>
            <a:r>
              <a:rPr lang="en-GB" dirty="0">
                <a:solidFill>
                  <a:schemeClr val="bg1"/>
                </a:solidFill>
              </a:rPr>
              <a:t>’s not-</a:t>
            </a:r>
            <a:r>
              <a:rPr lang="en-GB" i="1" dirty="0">
                <a:solidFill>
                  <a:schemeClr val="bg1"/>
                </a:solidFill>
              </a:rPr>
              <a:t>φ</a:t>
            </a:r>
            <a:r>
              <a:rPr lang="en-GB" dirty="0">
                <a:solidFill>
                  <a:schemeClr val="bg1"/>
                </a:solidFill>
              </a:rPr>
              <a:t>-</a:t>
            </a:r>
            <a:r>
              <a:rPr lang="en-GB" dirty="0" err="1">
                <a:solidFill>
                  <a:schemeClr val="bg1"/>
                </a:solidFill>
              </a:rPr>
              <a:t>ing</a:t>
            </a:r>
            <a:r>
              <a:rPr lang="en-GB" dirty="0">
                <a:solidFill>
                  <a:schemeClr val="bg1"/>
                </a:solidFill>
              </a:rPr>
              <a:t>.</a:t>
            </a:r>
          </a:p>
          <a:p>
            <a:pPr marL="0" indent="0">
              <a:lnSpc>
                <a:spcPct val="110000"/>
              </a:lnSpc>
              <a:buNone/>
            </a:pPr>
            <a:r>
              <a:rPr lang="en-GB" dirty="0">
                <a:solidFill>
                  <a:schemeClr val="bg1"/>
                </a:solidFill>
              </a:rPr>
              <a:t>So, it might be that because of features </a:t>
            </a:r>
            <a:r>
              <a:rPr lang="en-GB" i="1" dirty="0">
                <a:solidFill>
                  <a:schemeClr val="bg1"/>
                </a:solidFill>
              </a:rPr>
              <a:t>F </a:t>
            </a:r>
            <a:r>
              <a:rPr lang="en-GB" dirty="0">
                <a:solidFill>
                  <a:schemeClr val="bg1"/>
                </a:solidFill>
              </a:rPr>
              <a:t>and </a:t>
            </a:r>
            <a:r>
              <a:rPr lang="en-GB" i="1" dirty="0">
                <a:solidFill>
                  <a:schemeClr val="bg1"/>
                </a:solidFill>
              </a:rPr>
              <a:t>G</a:t>
            </a:r>
            <a:r>
              <a:rPr lang="en-GB" dirty="0">
                <a:solidFill>
                  <a:schemeClr val="bg1"/>
                </a:solidFill>
              </a:rPr>
              <a:t> of </a:t>
            </a:r>
            <a:r>
              <a:rPr lang="en-GB" i="1" dirty="0">
                <a:solidFill>
                  <a:schemeClr val="bg1"/>
                </a:solidFill>
              </a:rPr>
              <a:t>A</a:t>
            </a:r>
            <a:r>
              <a:rPr lang="en-GB" dirty="0">
                <a:solidFill>
                  <a:schemeClr val="bg1"/>
                </a:solidFill>
              </a:rPr>
              <a:t>’s </a:t>
            </a:r>
            <a:r>
              <a:rPr lang="en-GB" i="1" dirty="0">
                <a:solidFill>
                  <a:schemeClr val="bg1"/>
                </a:solidFill>
              </a:rPr>
              <a:t>φ</a:t>
            </a:r>
            <a:r>
              <a:rPr lang="en-GB" dirty="0">
                <a:solidFill>
                  <a:schemeClr val="bg1"/>
                </a:solidFill>
              </a:rPr>
              <a:t>-</a:t>
            </a:r>
            <a:r>
              <a:rPr lang="en-GB" dirty="0" err="1">
                <a:solidFill>
                  <a:schemeClr val="bg1"/>
                </a:solidFill>
              </a:rPr>
              <a:t>ing</a:t>
            </a:r>
            <a:r>
              <a:rPr lang="en-GB" dirty="0">
                <a:solidFill>
                  <a:schemeClr val="bg1"/>
                </a:solidFill>
              </a:rPr>
              <a:t> and </a:t>
            </a:r>
            <a:r>
              <a:rPr lang="en-GB" i="1" dirty="0">
                <a:solidFill>
                  <a:schemeClr val="bg1"/>
                </a:solidFill>
              </a:rPr>
              <a:t>A</a:t>
            </a:r>
            <a:r>
              <a:rPr lang="en-GB" dirty="0">
                <a:solidFill>
                  <a:schemeClr val="bg1"/>
                </a:solidFill>
              </a:rPr>
              <a:t>’s not-</a:t>
            </a:r>
            <a:r>
              <a:rPr lang="en-GB" i="1" dirty="0">
                <a:solidFill>
                  <a:schemeClr val="bg1"/>
                </a:solidFill>
              </a:rPr>
              <a:t>φ</a:t>
            </a:r>
            <a:r>
              <a:rPr lang="en-GB" dirty="0">
                <a:solidFill>
                  <a:schemeClr val="bg1"/>
                </a:solidFill>
              </a:rPr>
              <a:t>-</a:t>
            </a:r>
            <a:r>
              <a:rPr lang="en-GB" dirty="0" err="1">
                <a:solidFill>
                  <a:schemeClr val="bg1"/>
                </a:solidFill>
              </a:rPr>
              <a:t>ing</a:t>
            </a:r>
            <a:r>
              <a:rPr lang="en-GB" dirty="0">
                <a:solidFill>
                  <a:schemeClr val="bg1"/>
                </a:solidFill>
              </a:rPr>
              <a:t> respectively, </a:t>
            </a:r>
            <a:r>
              <a:rPr lang="en-GB" b="1" i="1" dirty="0">
                <a:solidFill>
                  <a:schemeClr val="bg1"/>
                </a:solidFill>
              </a:rPr>
              <a:t>A</a:t>
            </a:r>
            <a:r>
              <a:rPr lang="en-GB" b="1" dirty="0">
                <a:solidFill>
                  <a:schemeClr val="bg1"/>
                </a:solidFill>
              </a:rPr>
              <a:t> ought to (either </a:t>
            </a:r>
            <a:r>
              <a:rPr lang="en-GB" b="1" i="1" dirty="0">
                <a:solidFill>
                  <a:schemeClr val="bg1"/>
                </a:solidFill>
              </a:rPr>
              <a:t>φ </a:t>
            </a:r>
            <a:r>
              <a:rPr lang="en-GB" b="1" dirty="0">
                <a:solidFill>
                  <a:schemeClr val="bg1"/>
                </a:solidFill>
              </a:rPr>
              <a:t>or not-</a:t>
            </a:r>
            <a:r>
              <a:rPr lang="en-GB" b="1" i="1" dirty="0">
                <a:solidFill>
                  <a:schemeClr val="bg1"/>
                </a:solidFill>
              </a:rPr>
              <a:t> φ</a:t>
            </a:r>
            <a:r>
              <a:rPr lang="en-GB" b="1" dirty="0">
                <a:solidFill>
                  <a:schemeClr val="bg1"/>
                </a:solidFill>
              </a:rPr>
              <a:t>)</a:t>
            </a:r>
            <a:r>
              <a:rPr lang="en-GB" dirty="0">
                <a:solidFill>
                  <a:schemeClr val="bg1"/>
                </a:solidFill>
              </a:rPr>
              <a:t>.</a:t>
            </a:r>
          </a:p>
        </p:txBody>
      </p:sp>
    </p:spTree>
    <p:extLst>
      <p:ext uri="{BB962C8B-B14F-4D97-AF65-F5344CB8AC3E}">
        <p14:creationId xmlns:p14="http://schemas.microsoft.com/office/powerpoint/2010/main" val="2171685633"/>
      </p:ext>
    </p:extLst>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docProps/app.xml><?xml version="1.0" encoding="utf-8"?>
<Properties xmlns="http://schemas.openxmlformats.org/officeDocument/2006/extended-properties" xmlns:vt="http://schemas.openxmlformats.org/officeDocument/2006/docPropsVTypes">
  <Template/>
  <TotalTime>1918</TotalTime>
  <Words>4504</Words>
  <Application>Microsoft Office PowerPoint</Application>
  <PresentationFormat>Widescreen</PresentationFormat>
  <Paragraphs>202</Paragraphs>
  <Slides>38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38</vt:i4>
      </vt:variant>
    </vt:vector>
  </HeadingPairs>
  <TitlesOfParts>
    <vt:vector size="43" baseType="lpstr">
      <vt:lpstr>Arial</vt:lpstr>
      <vt:lpstr>Calibri Light</vt:lpstr>
      <vt:lpstr>Rockwell</vt:lpstr>
      <vt:lpstr>Wingdings</vt:lpstr>
      <vt:lpstr>Atlas</vt:lpstr>
      <vt:lpstr>Violability and  Practical Deliberation</vt:lpstr>
      <vt:lpstr>Coming up:</vt:lpstr>
      <vt:lpstr>Part 1</vt:lpstr>
      <vt:lpstr>Violability </vt:lpstr>
      <vt:lpstr>Violability </vt:lpstr>
      <vt:lpstr>Part 2</vt:lpstr>
      <vt:lpstr>An argument,  against Logical Violability</vt:lpstr>
      <vt:lpstr>Plausible instances of  O(φA or not-φA)</vt:lpstr>
      <vt:lpstr>Plausible instances of  O(φA or not-φA)</vt:lpstr>
      <vt:lpstr>Plausible instances of  O(φA or not-φA)</vt:lpstr>
      <vt:lpstr>Plausible instances of  O(φA or not-φA)</vt:lpstr>
      <vt:lpstr>Plausible instances of  O(φA or not-φA)</vt:lpstr>
      <vt:lpstr>Plausible instances of  O(φA or not-φA)</vt:lpstr>
      <vt:lpstr>Plausible instances of  O(φA or not-φA)</vt:lpstr>
      <vt:lpstr>An example</vt:lpstr>
      <vt:lpstr>An example</vt:lpstr>
      <vt:lpstr>An example</vt:lpstr>
      <vt:lpstr>An example</vt:lpstr>
      <vt:lpstr>Part 3</vt:lpstr>
      <vt:lpstr>Objection</vt:lpstr>
      <vt:lpstr>(Is action guiding essential?)</vt:lpstr>
      <vt:lpstr>(Is action guiding essential?)</vt:lpstr>
      <vt:lpstr>(Is action guiding essential? Answer: no)</vt:lpstr>
      <vt:lpstr>Two kinds of action guiding requirement</vt:lpstr>
      <vt:lpstr>Two kinds of action guiding requirement: Weak action guidance is the only remotely plausible requirement</vt:lpstr>
      <vt:lpstr>Weak action guidance is the only remotely plausible requirement</vt:lpstr>
      <vt:lpstr>Action guiding</vt:lpstr>
      <vt:lpstr>The belief required for action guidance</vt:lpstr>
      <vt:lpstr>Trying and choosing</vt:lpstr>
      <vt:lpstr>Choosing and deliberating</vt:lpstr>
      <vt:lpstr>From trying to deliberating  (or rather, from deliberating to trying)</vt:lpstr>
      <vt:lpstr>Deliberating about a fait accompli </vt:lpstr>
      <vt:lpstr>Deliberating about a fait accompli </vt:lpstr>
      <vt:lpstr>Deliberating about a fait accompli </vt:lpstr>
      <vt:lpstr>Deliberating about a fait accompli </vt:lpstr>
      <vt:lpstr>Deliberating about a fait accompli </vt:lpstr>
      <vt:lpstr>Deliberating about a fait accompli </vt:lpstr>
      <vt:lpstr>Violability, Ought Implies Can, and action guiding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Violability and  Practical Deliberation</dc:title>
  <dc:creator>User</dc:creator>
  <cp:lastModifiedBy>Christopher Jay</cp:lastModifiedBy>
  <cp:revision>57</cp:revision>
  <dcterms:created xsi:type="dcterms:W3CDTF">2018-10-08T09:16:02Z</dcterms:created>
  <dcterms:modified xsi:type="dcterms:W3CDTF">2024-11-13T10:35:17Z</dcterms:modified>
</cp:coreProperties>
</file>